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12"/>
  </p:notesMasterIdLst>
  <p:sldIdLst>
    <p:sldId id="256" r:id="rId2"/>
    <p:sldId id="257" r:id="rId3"/>
    <p:sldId id="264" r:id="rId4"/>
    <p:sldId id="262" r:id="rId5"/>
    <p:sldId id="258" r:id="rId6"/>
    <p:sldId id="259" r:id="rId7"/>
    <p:sldId id="263" r:id="rId8"/>
    <p:sldId id="260" r:id="rId9"/>
    <p:sldId id="265"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6C965D-C924-4E2E-8397-7E2E2139B1E8}" v="42" dt="2026-01-03T17:14:00.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Whelan" userId="590633b1af0f913b" providerId="LiveId" clId="{BC6C965D-C924-4E2E-8397-7E2E2139B1E8}"/>
    <pc:docChg chg="undo custSel addSld modSld">
      <pc:chgData name="James Whelan" userId="590633b1af0f913b" providerId="LiveId" clId="{BC6C965D-C924-4E2E-8397-7E2E2139B1E8}" dt="2026-01-03T17:17:26.825" v="3139" actId="20577"/>
      <pc:docMkLst>
        <pc:docMk/>
      </pc:docMkLst>
      <pc:sldChg chg="addSp delSp modSp mod">
        <pc:chgData name="James Whelan" userId="590633b1af0f913b" providerId="LiveId" clId="{BC6C965D-C924-4E2E-8397-7E2E2139B1E8}" dt="2026-01-03T15:48:44.178" v="684" actId="14826"/>
        <pc:sldMkLst>
          <pc:docMk/>
          <pc:sldMk cId="1501121308" sldId="256"/>
        </pc:sldMkLst>
        <pc:spChg chg="add mod ord modCrop">
          <ac:chgData name="James Whelan" userId="590633b1af0f913b" providerId="LiveId" clId="{BC6C965D-C924-4E2E-8397-7E2E2139B1E8}" dt="2026-01-03T15:46:31.776" v="680" actId="732"/>
          <ac:spMkLst>
            <pc:docMk/>
            <pc:sldMk cId="1501121308" sldId="256"/>
            <ac:spMk id="4" creationId="{C1DBB4CC-C01D-7FFF-32D4-D75947C6C222}"/>
          </ac:spMkLst>
        </pc:spChg>
        <pc:picChg chg="add del mod">
          <ac:chgData name="James Whelan" userId="590633b1af0f913b" providerId="LiveId" clId="{BC6C965D-C924-4E2E-8397-7E2E2139B1E8}" dt="2026-01-02T09:07:31.938" v="651" actId="478"/>
          <ac:picMkLst>
            <pc:docMk/>
            <pc:sldMk cId="1501121308" sldId="256"/>
            <ac:picMk id="3" creationId="{AAFFDA73-25A8-5AD4-9F0F-6DB742E8B77A}"/>
          </ac:picMkLst>
        </pc:picChg>
        <pc:picChg chg="mod modCrop">
          <ac:chgData name="James Whelan" userId="590633b1af0f913b" providerId="LiveId" clId="{BC6C965D-C924-4E2E-8397-7E2E2139B1E8}" dt="2024-11-21T08:24:15.284" v="639" actId="1076"/>
          <ac:picMkLst>
            <pc:docMk/>
            <pc:sldMk cId="1501121308" sldId="256"/>
            <ac:picMk id="5" creationId="{FA806909-08CC-4DE9-A267-4A57585CEA1E}"/>
          </ac:picMkLst>
        </pc:picChg>
        <pc:picChg chg="add del mod">
          <ac:chgData name="James Whelan" userId="590633b1af0f913b" providerId="LiveId" clId="{BC6C965D-C924-4E2E-8397-7E2E2139B1E8}" dt="2026-01-02T09:07:56.410" v="655" actId="478"/>
          <ac:picMkLst>
            <pc:docMk/>
            <pc:sldMk cId="1501121308" sldId="256"/>
            <ac:picMk id="6" creationId="{8023F6FF-F570-8D03-7420-8426E2E2CED0}"/>
          </ac:picMkLst>
        </pc:picChg>
        <pc:picChg chg="add del mod">
          <ac:chgData name="James Whelan" userId="590633b1af0f913b" providerId="LiveId" clId="{BC6C965D-C924-4E2E-8397-7E2E2139B1E8}" dt="2026-01-02T09:10:06.403" v="673" actId="478"/>
          <ac:picMkLst>
            <pc:docMk/>
            <pc:sldMk cId="1501121308" sldId="256"/>
            <ac:picMk id="8" creationId="{75F69539-F034-2E09-2466-2643C20D88F0}"/>
          </ac:picMkLst>
        </pc:picChg>
        <pc:picChg chg="mod">
          <ac:chgData name="James Whelan" userId="590633b1af0f913b" providerId="LiveId" clId="{BC6C965D-C924-4E2E-8397-7E2E2139B1E8}" dt="2026-01-03T15:48:44.178" v="684" actId="14826"/>
          <ac:picMkLst>
            <pc:docMk/>
            <pc:sldMk cId="1501121308" sldId="256"/>
            <ac:picMk id="10" creationId="{D9D732B6-A54B-B0D1-F4A1-CDF7C9489355}"/>
          </ac:picMkLst>
        </pc:picChg>
      </pc:sldChg>
      <pc:sldChg chg="addSp delSp modSp mod">
        <pc:chgData name="James Whelan" userId="590633b1af0f913b" providerId="LiveId" clId="{BC6C965D-C924-4E2E-8397-7E2E2139B1E8}" dt="2026-01-03T15:49:33.886" v="688" actId="14826"/>
        <pc:sldMkLst>
          <pc:docMk/>
          <pc:sldMk cId="2267317623" sldId="257"/>
        </pc:sldMkLst>
        <pc:spChg chg="mod">
          <ac:chgData name="James Whelan" userId="590633b1af0f913b" providerId="LiveId" clId="{BC6C965D-C924-4E2E-8397-7E2E2139B1E8}" dt="2024-11-20T20:49:41.290" v="510" actId="20577"/>
          <ac:spMkLst>
            <pc:docMk/>
            <pc:sldMk cId="2267317623" sldId="257"/>
            <ac:spMk id="3" creationId="{37B9D2EB-7DC0-C5D4-C044-1072391EADE0}"/>
          </ac:spMkLst>
        </pc:spChg>
        <pc:picChg chg="add del mod">
          <ac:chgData name="James Whelan" userId="590633b1af0f913b" providerId="LiveId" clId="{BC6C965D-C924-4E2E-8397-7E2E2139B1E8}" dt="2026-01-03T15:49:33.886" v="688" actId="14826"/>
          <ac:picMkLst>
            <pc:docMk/>
            <pc:sldMk cId="2267317623" sldId="257"/>
            <ac:picMk id="5" creationId="{E255389B-48C5-7B75-F725-C2822DE2AFCE}"/>
          </ac:picMkLst>
        </pc:picChg>
      </pc:sldChg>
      <pc:sldChg chg="modSp mod">
        <pc:chgData name="James Whelan" userId="590633b1af0f913b" providerId="LiveId" clId="{BC6C965D-C924-4E2E-8397-7E2E2139B1E8}" dt="2026-01-03T17:11:38.270" v="2759" actId="1076"/>
        <pc:sldMkLst>
          <pc:docMk/>
          <pc:sldMk cId="2747360747" sldId="258"/>
        </pc:sldMkLst>
        <pc:spChg chg="mod">
          <ac:chgData name="James Whelan" userId="590633b1af0f913b" providerId="LiveId" clId="{BC6C965D-C924-4E2E-8397-7E2E2139B1E8}" dt="2026-01-03T17:11:29.711" v="2756" actId="404"/>
          <ac:spMkLst>
            <pc:docMk/>
            <pc:sldMk cId="2747360747" sldId="258"/>
            <ac:spMk id="3" creationId="{37B9D2EB-7DC0-C5D4-C044-1072391EADE0}"/>
          </ac:spMkLst>
        </pc:spChg>
        <pc:picChg chg="mod modCrop">
          <ac:chgData name="James Whelan" userId="590633b1af0f913b" providerId="LiveId" clId="{BC6C965D-C924-4E2E-8397-7E2E2139B1E8}" dt="2026-01-03T17:11:38.270" v="2759" actId="1076"/>
          <ac:picMkLst>
            <pc:docMk/>
            <pc:sldMk cId="2747360747" sldId="258"/>
            <ac:picMk id="5" creationId="{FCF1D550-2DBD-9560-FA5F-5A7EF3A88CCF}"/>
          </ac:picMkLst>
        </pc:picChg>
      </pc:sldChg>
      <pc:sldChg chg="modSp mod">
        <pc:chgData name="James Whelan" userId="590633b1af0f913b" providerId="LiveId" clId="{BC6C965D-C924-4E2E-8397-7E2E2139B1E8}" dt="2026-01-03T17:10:20.129" v="2753" actId="1076"/>
        <pc:sldMkLst>
          <pc:docMk/>
          <pc:sldMk cId="1666130592" sldId="259"/>
        </pc:sldMkLst>
        <pc:spChg chg="mod">
          <ac:chgData name="James Whelan" userId="590633b1af0f913b" providerId="LiveId" clId="{BC6C965D-C924-4E2E-8397-7E2E2139B1E8}" dt="2026-01-03T16:06:40.230" v="1604" actId="404"/>
          <ac:spMkLst>
            <pc:docMk/>
            <pc:sldMk cId="1666130592" sldId="259"/>
            <ac:spMk id="2" creationId="{0D3327CC-7F1C-A2BC-555D-93B5A7C68ABD}"/>
          </ac:spMkLst>
        </pc:spChg>
        <pc:spChg chg="mod">
          <ac:chgData name="James Whelan" userId="590633b1af0f913b" providerId="LiveId" clId="{BC6C965D-C924-4E2E-8397-7E2E2139B1E8}" dt="2026-01-03T17:10:15.357" v="2752" actId="20577"/>
          <ac:spMkLst>
            <pc:docMk/>
            <pc:sldMk cId="1666130592" sldId="259"/>
            <ac:spMk id="3" creationId="{1FB5F20C-38FC-CC1A-E6A7-9206A2971266}"/>
          </ac:spMkLst>
        </pc:spChg>
        <pc:picChg chg="mod modCrop">
          <ac:chgData name="James Whelan" userId="590633b1af0f913b" providerId="LiveId" clId="{BC6C965D-C924-4E2E-8397-7E2E2139B1E8}" dt="2026-01-03T17:10:20.129" v="2753" actId="1076"/>
          <ac:picMkLst>
            <pc:docMk/>
            <pc:sldMk cId="1666130592" sldId="259"/>
            <ac:picMk id="5" creationId="{D29A8887-83D5-4541-F568-4D5F5E14C06F}"/>
          </ac:picMkLst>
        </pc:picChg>
        <pc:picChg chg="mod modCrop">
          <ac:chgData name="James Whelan" userId="590633b1af0f913b" providerId="LiveId" clId="{BC6C965D-C924-4E2E-8397-7E2E2139B1E8}" dt="2026-01-03T16:18:07.462" v="1806" actId="14100"/>
          <ac:picMkLst>
            <pc:docMk/>
            <pc:sldMk cId="1666130592" sldId="259"/>
            <ac:picMk id="8" creationId="{DB6165E9-37BE-42B3-2999-DC12DFEE8A79}"/>
          </ac:picMkLst>
        </pc:picChg>
      </pc:sldChg>
      <pc:sldChg chg="modSp mod">
        <pc:chgData name="James Whelan" userId="590633b1af0f913b" providerId="LiveId" clId="{BC6C965D-C924-4E2E-8397-7E2E2139B1E8}" dt="2026-01-03T17:17:26.825" v="3139" actId="20577"/>
        <pc:sldMkLst>
          <pc:docMk/>
          <pc:sldMk cId="2925703898" sldId="260"/>
        </pc:sldMkLst>
        <pc:spChg chg="mod">
          <ac:chgData name="James Whelan" userId="590633b1af0f913b" providerId="LiveId" clId="{BC6C965D-C924-4E2E-8397-7E2E2139B1E8}" dt="2026-01-03T17:17:26.825" v="3139" actId="20577"/>
          <ac:spMkLst>
            <pc:docMk/>
            <pc:sldMk cId="2925703898" sldId="260"/>
            <ac:spMk id="3" creationId="{1FB5F20C-38FC-CC1A-E6A7-9206A2971266}"/>
          </ac:spMkLst>
        </pc:spChg>
        <pc:graphicFrameChg chg="mod modGraphic">
          <ac:chgData name="James Whelan" userId="590633b1af0f913b" providerId="LiveId" clId="{BC6C965D-C924-4E2E-8397-7E2E2139B1E8}" dt="2026-01-03T17:16:52.344" v="3114" actId="1076"/>
          <ac:graphicFrameMkLst>
            <pc:docMk/>
            <pc:sldMk cId="2925703898" sldId="260"/>
            <ac:graphicFrameMk id="4" creationId="{245CA797-4331-5D7D-C046-30B3D62D9AC9}"/>
          </ac:graphicFrameMkLst>
        </pc:graphicFrameChg>
      </pc:sldChg>
      <pc:sldChg chg="addSp delSp modSp mod">
        <pc:chgData name="James Whelan" userId="590633b1af0f913b" providerId="LiveId" clId="{BC6C965D-C924-4E2E-8397-7E2E2139B1E8}" dt="2026-01-03T16:29:53.311" v="2032" actId="14100"/>
        <pc:sldMkLst>
          <pc:docMk/>
          <pc:sldMk cId="1764966284" sldId="261"/>
        </pc:sldMkLst>
        <pc:spChg chg="mod">
          <ac:chgData name="James Whelan" userId="590633b1af0f913b" providerId="LiveId" clId="{BC6C965D-C924-4E2E-8397-7E2E2139B1E8}" dt="2026-01-03T16:29:40.691" v="2026" actId="20577"/>
          <ac:spMkLst>
            <pc:docMk/>
            <pc:sldMk cId="1764966284" sldId="261"/>
            <ac:spMk id="2" creationId="{0D3327CC-7F1C-A2BC-555D-93B5A7C68ABD}"/>
          </ac:spMkLst>
        </pc:spChg>
        <pc:spChg chg="add del">
          <ac:chgData name="James Whelan" userId="590633b1af0f913b" providerId="LiveId" clId="{BC6C965D-C924-4E2E-8397-7E2E2139B1E8}" dt="2026-01-03T16:28:36.940" v="2011"/>
          <ac:spMkLst>
            <pc:docMk/>
            <pc:sldMk cId="1764966284" sldId="261"/>
            <ac:spMk id="3" creationId="{2549154E-5012-98DD-C0B3-FB8801667226}"/>
          </ac:spMkLst>
        </pc:spChg>
        <pc:spChg chg="add del mod">
          <ac:chgData name="James Whelan" userId="590633b1af0f913b" providerId="LiveId" clId="{BC6C965D-C924-4E2E-8397-7E2E2139B1E8}" dt="2026-01-03T16:28:54.246" v="2016" actId="478"/>
          <ac:spMkLst>
            <pc:docMk/>
            <pc:sldMk cId="1764966284" sldId="261"/>
            <ac:spMk id="6" creationId="{4B246A31-408F-3D7F-EC43-79C46FF2CA81}"/>
          </ac:spMkLst>
        </pc:spChg>
        <pc:spChg chg="mod">
          <ac:chgData name="James Whelan" userId="590633b1af0f913b" providerId="LiveId" clId="{BC6C965D-C924-4E2E-8397-7E2E2139B1E8}" dt="2026-01-03T16:29:32.132" v="2025" actId="20577"/>
          <ac:spMkLst>
            <pc:docMk/>
            <pc:sldMk cId="1764966284" sldId="261"/>
            <ac:spMk id="10" creationId="{762DAD56-C963-FAA1-5BAE-A45AECE5DEA0}"/>
          </ac:spMkLst>
        </pc:spChg>
        <pc:picChg chg="mod modCrop">
          <ac:chgData name="James Whelan" userId="590633b1af0f913b" providerId="LiveId" clId="{BC6C965D-C924-4E2E-8397-7E2E2139B1E8}" dt="2026-01-03T16:29:04.266" v="2018" actId="1076"/>
          <ac:picMkLst>
            <pc:docMk/>
            <pc:sldMk cId="1764966284" sldId="261"/>
            <ac:picMk id="4" creationId="{C2ABDC78-D8F2-1BB8-EE76-455641228D1C}"/>
          </ac:picMkLst>
        </pc:picChg>
        <pc:picChg chg="mod">
          <ac:chgData name="James Whelan" userId="590633b1af0f913b" providerId="LiveId" clId="{BC6C965D-C924-4E2E-8397-7E2E2139B1E8}" dt="2026-01-03T16:29:53.311" v="2032" actId="14100"/>
          <ac:picMkLst>
            <pc:docMk/>
            <pc:sldMk cId="1764966284" sldId="261"/>
            <ac:picMk id="1026" creationId="{42BAC5F9-4C73-FD3F-CF13-3CFEB6617E92}"/>
          </ac:picMkLst>
        </pc:picChg>
      </pc:sldChg>
      <pc:sldChg chg="modSp mod">
        <pc:chgData name="James Whelan" userId="590633b1af0f913b" providerId="LiveId" clId="{BC6C965D-C924-4E2E-8397-7E2E2139B1E8}" dt="2026-01-03T15:51:41.377" v="756" actId="20577"/>
        <pc:sldMkLst>
          <pc:docMk/>
          <pc:sldMk cId="1389650285" sldId="262"/>
        </pc:sldMkLst>
        <pc:spChg chg="mod">
          <ac:chgData name="James Whelan" userId="590633b1af0f913b" providerId="LiveId" clId="{BC6C965D-C924-4E2E-8397-7E2E2139B1E8}" dt="2026-01-03T15:51:41.377" v="756" actId="20577"/>
          <ac:spMkLst>
            <pc:docMk/>
            <pc:sldMk cId="1389650285" sldId="262"/>
            <ac:spMk id="20" creationId="{8E3F03B8-F25C-5950-8035-783424BC0121}"/>
          </ac:spMkLst>
        </pc:spChg>
      </pc:sldChg>
      <pc:sldChg chg="addSp delSp modSp mod">
        <pc:chgData name="James Whelan" userId="590633b1af0f913b" providerId="LiveId" clId="{BC6C965D-C924-4E2E-8397-7E2E2139B1E8}" dt="2026-01-03T16:26:44.736" v="1934" actId="14100"/>
        <pc:sldMkLst>
          <pc:docMk/>
          <pc:sldMk cId="4193530036" sldId="263"/>
        </pc:sldMkLst>
        <pc:spChg chg="del">
          <ac:chgData name="James Whelan" userId="590633b1af0f913b" providerId="LiveId" clId="{BC6C965D-C924-4E2E-8397-7E2E2139B1E8}" dt="2026-01-03T16:18:59.705" v="1823" actId="478"/>
          <ac:spMkLst>
            <pc:docMk/>
            <pc:sldMk cId="4193530036" sldId="263"/>
            <ac:spMk id="2" creationId="{0D3327CC-7F1C-A2BC-555D-93B5A7C68ABD}"/>
          </ac:spMkLst>
        </pc:spChg>
        <pc:spChg chg="del">
          <ac:chgData name="James Whelan" userId="590633b1af0f913b" providerId="LiveId" clId="{BC6C965D-C924-4E2E-8397-7E2E2139B1E8}" dt="2026-01-03T16:18:56.145" v="1821" actId="478"/>
          <ac:spMkLst>
            <pc:docMk/>
            <pc:sldMk cId="4193530036" sldId="263"/>
            <ac:spMk id="3" creationId="{1FB5F20C-38FC-CC1A-E6A7-9206A2971266}"/>
          </ac:spMkLst>
        </pc:spChg>
        <pc:spChg chg="add del mod">
          <ac:chgData name="James Whelan" userId="590633b1af0f913b" providerId="LiveId" clId="{BC6C965D-C924-4E2E-8397-7E2E2139B1E8}" dt="2026-01-03T16:18:57.471" v="1822" actId="478"/>
          <ac:spMkLst>
            <pc:docMk/>
            <pc:sldMk cId="4193530036" sldId="263"/>
            <ac:spMk id="5" creationId="{8A19F2AC-0797-6129-C0C6-BCCCA9CDB9C8}"/>
          </ac:spMkLst>
        </pc:spChg>
        <pc:spChg chg="add del mod">
          <ac:chgData name="James Whelan" userId="590633b1af0f913b" providerId="LiveId" clId="{BC6C965D-C924-4E2E-8397-7E2E2139B1E8}" dt="2026-01-03T16:19:01.407" v="1824" actId="478"/>
          <ac:spMkLst>
            <pc:docMk/>
            <pc:sldMk cId="4193530036" sldId="263"/>
            <ac:spMk id="8" creationId="{F2A1A78B-4137-7A54-A4A2-A6D5230EFB7F}"/>
          </ac:spMkLst>
        </pc:spChg>
        <pc:spChg chg="add mod ord">
          <ac:chgData name="James Whelan" userId="590633b1af0f913b" providerId="LiveId" clId="{BC6C965D-C924-4E2E-8397-7E2E2139B1E8}" dt="2026-01-03T16:23:15.986" v="1899" actId="166"/>
          <ac:spMkLst>
            <pc:docMk/>
            <pc:sldMk cId="4193530036" sldId="263"/>
            <ac:spMk id="18" creationId="{A40E0C50-4C0D-D086-2725-BA701EA2A17E}"/>
          </ac:spMkLst>
        </pc:spChg>
        <pc:spChg chg="add mod ord">
          <ac:chgData name="James Whelan" userId="590633b1af0f913b" providerId="LiveId" clId="{BC6C965D-C924-4E2E-8397-7E2E2139B1E8}" dt="2026-01-03T16:25:02.026" v="1920" actId="1076"/>
          <ac:spMkLst>
            <pc:docMk/>
            <pc:sldMk cId="4193530036" sldId="263"/>
            <ac:spMk id="19" creationId="{AC481120-8604-79A0-4738-16850CA4E687}"/>
          </ac:spMkLst>
        </pc:spChg>
        <pc:spChg chg="add mod">
          <ac:chgData name="James Whelan" userId="590633b1af0f913b" providerId="LiveId" clId="{BC6C965D-C924-4E2E-8397-7E2E2139B1E8}" dt="2026-01-03T16:26:44.736" v="1934" actId="14100"/>
          <ac:spMkLst>
            <pc:docMk/>
            <pc:sldMk cId="4193530036" sldId="263"/>
            <ac:spMk id="28" creationId="{82303B6E-A0BF-2858-BE1C-30EDD9EC2461}"/>
          </ac:spMkLst>
        </pc:spChg>
        <pc:picChg chg="del">
          <ac:chgData name="James Whelan" userId="590633b1af0f913b" providerId="LiveId" clId="{BC6C965D-C924-4E2E-8397-7E2E2139B1E8}" dt="2026-01-03T16:18:49.683" v="1819" actId="478"/>
          <ac:picMkLst>
            <pc:docMk/>
            <pc:sldMk cId="4193530036" sldId="263"/>
            <ac:picMk id="6" creationId="{21F81E75-B56B-80EF-580F-2A88871E4025}"/>
          </ac:picMkLst>
        </pc:picChg>
        <pc:picChg chg="del">
          <ac:chgData name="James Whelan" userId="590633b1af0f913b" providerId="LiveId" clId="{BC6C965D-C924-4E2E-8397-7E2E2139B1E8}" dt="2026-01-03T16:18:51.958" v="1820" actId="478"/>
          <ac:picMkLst>
            <pc:docMk/>
            <pc:sldMk cId="4193530036" sldId="263"/>
            <ac:picMk id="10" creationId="{6E05B448-7F1A-2237-2AC7-B9C22DC2D887}"/>
          </ac:picMkLst>
        </pc:picChg>
        <pc:picChg chg="add mod">
          <ac:chgData name="James Whelan" userId="590633b1af0f913b" providerId="LiveId" clId="{BC6C965D-C924-4E2E-8397-7E2E2139B1E8}" dt="2026-01-03T16:26:22.703" v="1929" actId="14100"/>
          <ac:picMkLst>
            <pc:docMk/>
            <pc:sldMk cId="4193530036" sldId="263"/>
            <ac:picMk id="11" creationId="{4E9DFC5A-B566-112E-0F12-AF260EAF0FC9}"/>
          </ac:picMkLst>
        </pc:picChg>
        <pc:picChg chg="add mod">
          <ac:chgData name="James Whelan" userId="590633b1af0f913b" providerId="LiveId" clId="{BC6C965D-C924-4E2E-8397-7E2E2139B1E8}" dt="2026-01-03T16:19:38.571" v="1837" actId="1076"/>
          <ac:picMkLst>
            <pc:docMk/>
            <pc:sldMk cId="4193530036" sldId="263"/>
            <ac:picMk id="13" creationId="{D0607C4C-53C1-905E-E5FF-78C25BD3F754}"/>
          </ac:picMkLst>
        </pc:picChg>
        <pc:picChg chg="add mod">
          <ac:chgData name="James Whelan" userId="590633b1af0f913b" providerId="LiveId" clId="{BC6C965D-C924-4E2E-8397-7E2E2139B1E8}" dt="2026-01-03T16:20:30.363" v="1849" actId="14100"/>
          <ac:picMkLst>
            <pc:docMk/>
            <pc:sldMk cId="4193530036" sldId="263"/>
            <ac:picMk id="15" creationId="{5CC6EB45-8F70-CBA2-650F-8CE31ED69397}"/>
          </ac:picMkLst>
        </pc:picChg>
        <pc:picChg chg="add mod">
          <ac:chgData name="James Whelan" userId="590633b1af0f913b" providerId="LiveId" clId="{BC6C965D-C924-4E2E-8397-7E2E2139B1E8}" dt="2026-01-03T16:20:48.593" v="1855" actId="14100"/>
          <ac:picMkLst>
            <pc:docMk/>
            <pc:sldMk cId="4193530036" sldId="263"/>
            <ac:picMk id="17" creationId="{1B802929-D464-30E2-1089-1CA31DD57914}"/>
          </ac:picMkLst>
        </pc:picChg>
        <pc:picChg chg="add mod">
          <ac:chgData name="James Whelan" userId="590633b1af0f913b" providerId="LiveId" clId="{BC6C965D-C924-4E2E-8397-7E2E2139B1E8}" dt="2026-01-03T16:25:34.769" v="1925" actId="14100"/>
          <ac:picMkLst>
            <pc:docMk/>
            <pc:sldMk cId="4193530036" sldId="263"/>
            <ac:picMk id="23" creationId="{194596B2-FED9-7C3D-BFE3-E57D5A26B06D}"/>
          </ac:picMkLst>
        </pc:picChg>
        <pc:picChg chg="add mod">
          <ac:chgData name="James Whelan" userId="590633b1af0f913b" providerId="LiveId" clId="{BC6C965D-C924-4E2E-8397-7E2E2139B1E8}" dt="2026-01-03T16:24:18.491" v="1912" actId="14100"/>
          <ac:picMkLst>
            <pc:docMk/>
            <pc:sldMk cId="4193530036" sldId="263"/>
            <ac:picMk id="25" creationId="{A3A420A3-8E0A-511F-6807-345E4C1D12C2}"/>
          </ac:picMkLst>
        </pc:picChg>
        <pc:picChg chg="add mod">
          <ac:chgData name="James Whelan" userId="590633b1af0f913b" providerId="LiveId" clId="{BC6C965D-C924-4E2E-8397-7E2E2139B1E8}" dt="2026-01-03T16:25:27.492" v="1923" actId="14100"/>
          <ac:picMkLst>
            <pc:docMk/>
            <pc:sldMk cId="4193530036" sldId="263"/>
            <ac:picMk id="27" creationId="{8F5E3B82-0D95-8259-7CB6-B23C3B3E5E4D}"/>
          </ac:picMkLst>
        </pc:picChg>
      </pc:sldChg>
      <pc:sldChg chg="modSp mod">
        <pc:chgData name="James Whelan" userId="590633b1af0f913b" providerId="LiveId" clId="{BC6C965D-C924-4E2E-8397-7E2E2139B1E8}" dt="2026-01-03T15:50:20.950" v="695" actId="20577"/>
        <pc:sldMkLst>
          <pc:docMk/>
          <pc:sldMk cId="479024085" sldId="264"/>
        </pc:sldMkLst>
        <pc:spChg chg="mod">
          <ac:chgData name="James Whelan" userId="590633b1af0f913b" providerId="LiveId" clId="{BC6C965D-C924-4E2E-8397-7E2E2139B1E8}" dt="2026-01-03T15:50:20.950" v="695" actId="20577"/>
          <ac:spMkLst>
            <pc:docMk/>
            <pc:sldMk cId="479024085" sldId="264"/>
            <ac:spMk id="3" creationId="{37B9D2EB-7DC0-C5D4-C044-1072391EADE0}"/>
          </ac:spMkLst>
        </pc:spChg>
      </pc:sldChg>
      <pc:sldChg chg="addSp delSp modSp add mod">
        <pc:chgData name="James Whelan" userId="590633b1af0f913b" providerId="LiveId" clId="{BC6C965D-C924-4E2E-8397-7E2E2139B1E8}" dt="2024-11-20T21:02:46.977" v="611" actId="1076"/>
        <pc:sldMkLst>
          <pc:docMk/>
          <pc:sldMk cId="27626221" sldId="265"/>
        </pc:sldMkLst>
        <pc:spChg chg="mod">
          <ac:chgData name="James Whelan" userId="590633b1af0f913b" providerId="LiveId" clId="{BC6C965D-C924-4E2E-8397-7E2E2139B1E8}" dt="2024-11-20T20:53:44.607" v="551" actId="313"/>
          <ac:spMkLst>
            <pc:docMk/>
            <pc:sldMk cId="27626221" sldId="265"/>
            <ac:spMk id="2" creationId="{0D3327CC-7F1C-A2BC-555D-93B5A7C68ABD}"/>
          </ac:spMkLst>
        </pc:spChg>
        <pc:spChg chg="del mod">
          <ac:chgData name="James Whelan" userId="590633b1af0f913b" providerId="LiveId" clId="{BC6C965D-C924-4E2E-8397-7E2E2139B1E8}" dt="2024-11-20T20:52:58.004" v="541" actId="931"/>
          <ac:spMkLst>
            <pc:docMk/>
            <pc:sldMk cId="27626221" sldId="265"/>
            <ac:spMk id="3" creationId="{1FB5F20C-38FC-CC1A-E6A7-9206A2971266}"/>
          </ac:spMkLst>
        </pc:spChg>
        <pc:graphicFrameChg chg="del">
          <ac:chgData name="James Whelan" userId="590633b1af0f913b" providerId="LiveId" clId="{BC6C965D-C924-4E2E-8397-7E2E2139B1E8}" dt="2024-11-20T20:52:29.545" v="528" actId="478"/>
          <ac:graphicFrameMkLst>
            <pc:docMk/>
            <pc:sldMk cId="27626221" sldId="265"/>
            <ac:graphicFrameMk id="4" creationId="{245CA797-4331-5D7D-C046-30B3D62D9AC9}"/>
          </ac:graphicFrameMkLst>
        </pc:graphicFrameChg>
        <pc:picChg chg="add mod">
          <ac:chgData name="James Whelan" userId="590633b1af0f913b" providerId="LiveId" clId="{BC6C965D-C924-4E2E-8397-7E2E2139B1E8}" dt="2024-11-20T21:02:43.046" v="609" actId="1076"/>
          <ac:picMkLst>
            <pc:docMk/>
            <pc:sldMk cId="27626221" sldId="265"/>
            <ac:picMk id="6" creationId="{24380F73-0CE0-6D3F-7EBE-2312B198A771}"/>
          </ac:picMkLst>
        </pc:picChg>
        <pc:picChg chg="add mod">
          <ac:chgData name="James Whelan" userId="590633b1af0f913b" providerId="LiveId" clId="{BC6C965D-C924-4E2E-8397-7E2E2139B1E8}" dt="2024-11-20T21:02:45.295" v="610" actId="1076"/>
          <ac:picMkLst>
            <pc:docMk/>
            <pc:sldMk cId="27626221" sldId="265"/>
            <ac:picMk id="8" creationId="{6FA509F4-D1B8-0D22-9642-764957877534}"/>
          </ac:picMkLst>
        </pc:picChg>
        <pc:picChg chg="add mod">
          <ac:chgData name="James Whelan" userId="590633b1af0f913b" providerId="LiveId" clId="{BC6C965D-C924-4E2E-8397-7E2E2139B1E8}" dt="2024-11-20T20:56:18.449" v="575" actId="1076"/>
          <ac:picMkLst>
            <pc:docMk/>
            <pc:sldMk cId="27626221" sldId="265"/>
            <ac:picMk id="10" creationId="{460C77D4-C485-54D8-D849-126A2895315C}"/>
          </ac:picMkLst>
        </pc:picChg>
        <pc:picChg chg="add mod">
          <ac:chgData name="James Whelan" userId="590633b1af0f913b" providerId="LiveId" clId="{BC6C965D-C924-4E2E-8397-7E2E2139B1E8}" dt="2024-11-20T20:58:39.133" v="596" actId="14100"/>
          <ac:picMkLst>
            <pc:docMk/>
            <pc:sldMk cId="27626221" sldId="265"/>
            <ac:picMk id="12" creationId="{745D5ED5-D189-164F-F332-C97774B211A7}"/>
          </ac:picMkLst>
        </pc:picChg>
        <pc:picChg chg="add mod">
          <ac:chgData name="James Whelan" userId="590633b1af0f913b" providerId="LiveId" clId="{BC6C965D-C924-4E2E-8397-7E2E2139B1E8}" dt="2024-11-20T20:58:00.212" v="586" actId="14100"/>
          <ac:picMkLst>
            <pc:docMk/>
            <pc:sldMk cId="27626221" sldId="265"/>
            <ac:picMk id="14" creationId="{5AE12FF6-F409-377C-4135-8594BAA04677}"/>
          </ac:picMkLst>
        </pc:picChg>
        <pc:picChg chg="add mod">
          <ac:chgData name="James Whelan" userId="590633b1af0f913b" providerId="LiveId" clId="{BC6C965D-C924-4E2E-8397-7E2E2139B1E8}" dt="2024-11-20T20:58:41.411" v="597" actId="14100"/>
          <ac:picMkLst>
            <pc:docMk/>
            <pc:sldMk cId="27626221" sldId="265"/>
            <ac:picMk id="16" creationId="{AE626227-7AD9-63F2-F819-6CAC9ADF6784}"/>
          </ac:picMkLst>
        </pc:picChg>
        <pc:picChg chg="add mod">
          <ac:chgData name="James Whelan" userId="590633b1af0f913b" providerId="LiveId" clId="{BC6C965D-C924-4E2E-8397-7E2E2139B1E8}" dt="2024-11-20T20:58:08.583" v="589" actId="1076"/>
          <ac:picMkLst>
            <pc:docMk/>
            <pc:sldMk cId="27626221" sldId="265"/>
            <ac:picMk id="18" creationId="{7DD09A0A-825D-D766-699C-DDF396DE680B}"/>
          </ac:picMkLst>
        </pc:picChg>
        <pc:picChg chg="add mod">
          <ac:chgData name="James Whelan" userId="590633b1af0f913b" providerId="LiveId" clId="{BC6C965D-C924-4E2E-8397-7E2E2139B1E8}" dt="2024-11-20T20:58:05.602" v="588" actId="1076"/>
          <ac:picMkLst>
            <pc:docMk/>
            <pc:sldMk cId="27626221" sldId="265"/>
            <ac:picMk id="20" creationId="{DFD85A7E-B8C8-6B88-A142-2E2750DBC4FB}"/>
          </ac:picMkLst>
        </pc:picChg>
        <pc:picChg chg="add mod modCrop">
          <ac:chgData name="James Whelan" userId="590633b1af0f913b" providerId="LiveId" clId="{BC6C965D-C924-4E2E-8397-7E2E2139B1E8}" dt="2024-11-20T21:02:46.977" v="611" actId="1076"/>
          <ac:picMkLst>
            <pc:docMk/>
            <pc:sldMk cId="27626221" sldId="265"/>
            <ac:picMk id="22" creationId="{5574D0EE-0526-71D5-58A9-D187925FD3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BAE85-BD6B-42F7-81C6-6257C5194AB1}" type="datetimeFigureOut">
              <a:rPr lang="en-GB" smtClean="0"/>
              <a:t>03/01/2026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4D1FE-C07E-478F-9624-3C53E9CBE8EC}" type="slidenum">
              <a:rPr lang="en-GB" smtClean="0"/>
              <a:t>‹#›</a:t>
            </a:fld>
            <a:endParaRPr lang="en-GB"/>
          </a:p>
        </p:txBody>
      </p:sp>
    </p:spTree>
    <p:extLst>
      <p:ext uri="{BB962C8B-B14F-4D97-AF65-F5344CB8AC3E}">
        <p14:creationId xmlns:p14="http://schemas.microsoft.com/office/powerpoint/2010/main" val="77286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F4D1FE-C07E-478F-9624-3C53E9CBE8EC}" type="slidenum">
              <a:rPr lang="en-GB" smtClean="0"/>
              <a:t>6</a:t>
            </a:fld>
            <a:endParaRPr lang="en-GB"/>
          </a:p>
        </p:txBody>
      </p:sp>
    </p:spTree>
    <p:extLst>
      <p:ext uri="{BB962C8B-B14F-4D97-AF65-F5344CB8AC3E}">
        <p14:creationId xmlns:p14="http://schemas.microsoft.com/office/powerpoint/2010/main" val="212079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F4D1FE-C07E-478F-9624-3C53E9CBE8EC}" type="slidenum">
              <a:rPr lang="en-GB" smtClean="0"/>
              <a:t>7</a:t>
            </a:fld>
            <a:endParaRPr lang="en-GB"/>
          </a:p>
        </p:txBody>
      </p:sp>
    </p:spTree>
    <p:extLst>
      <p:ext uri="{BB962C8B-B14F-4D97-AF65-F5344CB8AC3E}">
        <p14:creationId xmlns:p14="http://schemas.microsoft.com/office/powerpoint/2010/main" val="41318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6171E64-FE02-4DE5-B72F-53C3706641C3}"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09329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6171E64-FE02-4DE5-B72F-53C3706641C3}"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80857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6171E64-FE02-4DE5-B72F-53C3706641C3}"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78198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6171E64-FE02-4DE5-B72F-53C3706641C3}"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974502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6171E64-FE02-4DE5-B72F-53C3706641C3}"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807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6171E64-FE02-4DE5-B72F-53C3706641C3}"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63212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6171E64-FE02-4DE5-B72F-53C3706641C3}"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589704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6171E64-FE02-4DE5-B72F-53C3706641C3}"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57403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6171E64-FE02-4DE5-B72F-53C3706641C3}"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45916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6171E64-FE02-4DE5-B72F-53C3706641C3}"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46974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6171E64-FE02-4DE5-B72F-53C3706641C3}" type="datetimeFigureOut">
              <a:rPr lang="en-US" smtClean="0"/>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90757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6171E64-FE02-4DE5-B72F-53C3706641C3}" type="datetimeFigureOut">
              <a:rPr lang="en-US" smtClean="0"/>
              <a:t>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61933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6171E64-FE02-4DE5-B72F-53C3706641C3}" type="datetimeFigureOut">
              <a:rPr lang="en-US" smtClean="0"/>
              <a:t>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78784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71E64-FE02-4DE5-B72F-53C3706641C3}" type="datetimeFigureOut">
              <a:rPr lang="en-US" smtClean="0"/>
              <a:t>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5911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6171E64-FE02-4DE5-B72F-53C3706641C3}" type="datetimeFigureOut">
              <a:rPr lang="en-US" smtClean="0"/>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73817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6171E64-FE02-4DE5-B72F-53C3706641C3}" type="datetimeFigureOut">
              <a:rPr lang="en-US" smtClean="0"/>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6064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171E64-FE02-4DE5-B72F-53C3706641C3}" type="datetimeFigureOut">
              <a:rPr lang="en-US" smtClean="0"/>
              <a:t>1/3/2026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F18EF7-BE1E-4ECB-84D4-67C2B4D8F095}" type="slidenum">
              <a:rPr lang="en-US" smtClean="0"/>
              <a:t>‹#›</a:t>
            </a:fld>
            <a:endParaRPr lang="en-US"/>
          </a:p>
        </p:txBody>
      </p:sp>
    </p:spTree>
    <p:extLst>
      <p:ext uri="{BB962C8B-B14F-4D97-AF65-F5344CB8AC3E}">
        <p14:creationId xmlns:p14="http://schemas.microsoft.com/office/powerpoint/2010/main" val="374894074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eg"/><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hotoeverywhere.co.uk/britain/manchester/slides/terracesteets2219.htm"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geograph.org.uk/photo/7478455" TargetMode="External"/><Relationship Id="rId7" Type="http://schemas.openxmlformats.org/officeDocument/2006/relationships/image" Target="../media/image10.sv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eg"/><Relationship Id="rId7"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C1DBB4CC-C01D-7FFF-32D4-D75947C6C222}"/>
              </a:ext>
            </a:extLst>
          </p:cNvPr>
          <p:cNvSpPr/>
          <p:nvPr/>
        </p:nvSpPr>
        <p:spPr>
          <a:xfrm>
            <a:off x="212887" y="1"/>
            <a:ext cx="5040000" cy="4235546"/>
          </a:xfrm>
          <a:prstGeom prst="parallelogram">
            <a:avLst>
              <a:gd name="adj" fmla="val 14786"/>
            </a:avLst>
          </a:prstGeom>
          <a:blipFill>
            <a:blip r:embed="rId2"/>
            <a:stretch>
              <a:fillRect r="-73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D9D732B6-A54B-B0D1-F4A1-CDF7C9489355}"/>
              </a:ext>
            </a:extLst>
          </p:cNvPr>
          <p:cNvPicPr>
            <a:picLocks noChangeAspect="1"/>
          </p:cNvPicPr>
          <p:nvPr/>
        </p:nvPicPr>
        <p:blipFill>
          <a:blip r:embed="rId3">
            <a:extLst>
              <a:ext uri="{28A0092B-C50C-407E-A947-70E740481C1C}">
                <a14:useLocalDpi xmlns:a14="http://schemas.microsoft.com/office/drawing/2010/main" val="0"/>
              </a:ext>
            </a:extLst>
          </a:blip>
          <a:srcRect t="7640" b="7640"/>
          <a:stretch/>
        </p:blipFill>
        <p:spPr>
          <a:xfrm>
            <a:off x="21" y="4235547"/>
            <a:ext cx="4640806" cy="2622453"/>
          </a:xfrm>
          <a:custGeom>
            <a:avLst/>
            <a:gdLst/>
            <a:ahLst/>
            <a:cxnLst/>
            <a:rect l="l" t="t" r="r" b="b"/>
            <a:pathLst>
              <a:path w="4760690" h="2622453">
                <a:moveTo>
                  <a:pt x="212741" y="0"/>
                </a:moveTo>
                <a:lnTo>
                  <a:pt x="4760690" y="0"/>
                </a:lnTo>
                <a:lnTo>
                  <a:pt x="4365943" y="2622453"/>
                </a:lnTo>
                <a:lnTo>
                  <a:pt x="0" y="2622453"/>
                </a:lnTo>
                <a:lnTo>
                  <a:pt x="0" y="1430607"/>
                </a:lnTo>
                <a:close/>
              </a:path>
            </a:pathLst>
          </a:custGeom>
        </p:spPr>
      </p:pic>
      <p:cxnSp>
        <p:nvCxnSpPr>
          <p:cNvPr id="17" name="Straight Connector 16">
            <a:extLst>
              <a:ext uri="{FF2B5EF4-FFF2-40B4-BE49-F238E27FC236}">
                <a16:creationId xmlns:a16="http://schemas.microsoft.com/office/drawing/2014/main" id="{B1E889D8-B743-48CD-B570-DF8A2DD279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45494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logo for a property company&#10;&#10;Description automatically generated">
            <a:extLst>
              <a:ext uri="{FF2B5EF4-FFF2-40B4-BE49-F238E27FC236}">
                <a16:creationId xmlns:a16="http://schemas.microsoft.com/office/drawing/2014/main" id="{FA806909-08CC-4DE9-A267-4A57585CEA1E}"/>
              </a:ext>
            </a:extLst>
          </p:cNvPr>
          <p:cNvPicPr>
            <a:picLocks noChangeAspect="1"/>
          </p:cNvPicPr>
          <p:nvPr/>
        </p:nvPicPr>
        <p:blipFill rotWithShape="1">
          <a:blip r:embed="rId4">
            <a:extLst>
              <a:ext uri="{28A0092B-C50C-407E-A947-70E740481C1C}">
                <a14:useLocalDpi xmlns:a14="http://schemas.microsoft.com/office/drawing/2010/main" val="0"/>
              </a:ext>
            </a:extLst>
          </a:blip>
          <a:srcRect l="12524" t="1272" r="10617"/>
          <a:stretch/>
        </p:blipFill>
        <p:spPr>
          <a:xfrm>
            <a:off x="5207005" y="1950057"/>
            <a:ext cx="4445404" cy="2957885"/>
          </a:xfrm>
          <a:prstGeom prst="rect">
            <a:avLst/>
          </a:prstGeom>
        </p:spPr>
      </p:pic>
    </p:spTree>
    <p:extLst>
      <p:ext uri="{BB962C8B-B14F-4D97-AF65-F5344CB8AC3E}">
        <p14:creationId xmlns:p14="http://schemas.microsoft.com/office/powerpoint/2010/main" val="150112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27CC-7F1C-A2BC-555D-93B5A7C68ABD}"/>
              </a:ext>
            </a:extLst>
          </p:cNvPr>
          <p:cNvSpPr>
            <a:spLocks noGrp="1"/>
          </p:cNvSpPr>
          <p:nvPr>
            <p:ph type="title"/>
          </p:nvPr>
        </p:nvSpPr>
        <p:spPr>
          <a:xfrm>
            <a:off x="677334" y="609600"/>
            <a:ext cx="8596668" cy="658761"/>
          </a:xfrm>
        </p:spPr>
        <p:txBody>
          <a:bodyPr/>
          <a:lstStyle/>
          <a:p>
            <a:r>
              <a:rPr lang="en-GB" dirty="0"/>
              <a:t>Contact Details:</a:t>
            </a:r>
          </a:p>
        </p:txBody>
      </p:sp>
      <p:pic>
        <p:nvPicPr>
          <p:cNvPr id="5" name="Content Placeholder 4" descr="Telephone with solid fill">
            <a:extLst>
              <a:ext uri="{FF2B5EF4-FFF2-40B4-BE49-F238E27FC236}">
                <a16:creationId xmlns:a16="http://schemas.microsoft.com/office/drawing/2014/main" id="{8030F2E2-865C-CF75-D64A-CB9FA487C45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5096" y="2634968"/>
            <a:ext cx="914400" cy="914400"/>
          </a:xfrm>
        </p:spPr>
      </p:pic>
      <p:pic>
        <p:nvPicPr>
          <p:cNvPr id="7" name="Graphic 6" descr="Email with solid fill">
            <a:extLst>
              <a:ext uri="{FF2B5EF4-FFF2-40B4-BE49-F238E27FC236}">
                <a16:creationId xmlns:a16="http://schemas.microsoft.com/office/drawing/2014/main" id="{4C5FC987-4B43-9BE3-2B27-BA80BD5676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5096" y="3643818"/>
            <a:ext cx="914400" cy="914400"/>
          </a:xfrm>
          <a:prstGeom prst="rect">
            <a:avLst/>
          </a:prstGeom>
        </p:spPr>
      </p:pic>
      <p:pic>
        <p:nvPicPr>
          <p:cNvPr id="9" name="Graphic 8" descr="Address Book with solid fill">
            <a:extLst>
              <a:ext uri="{FF2B5EF4-FFF2-40B4-BE49-F238E27FC236}">
                <a16:creationId xmlns:a16="http://schemas.microsoft.com/office/drawing/2014/main" id="{92F43B3E-ED33-D682-B5F0-3C5FA30517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2170" y="1575057"/>
            <a:ext cx="914400" cy="914400"/>
          </a:xfrm>
          <a:prstGeom prst="rect">
            <a:avLst/>
          </a:prstGeom>
        </p:spPr>
      </p:pic>
      <p:sp>
        <p:nvSpPr>
          <p:cNvPr id="10" name="TextBox 9">
            <a:extLst>
              <a:ext uri="{FF2B5EF4-FFF2-40B4-BE49-F238E27FC236}">
                <a16:creationId xmlns:a16="http://schemas.microsoft.com/office/drawing/2014/main" id="{762DAD56-C963-FAA1-5BAE-A45AECE5DEA0}"/>
              </a:ext>
            </a:extLst>
          </p:cNvPr>
          <p:cNvSpPr txBox="1"/>
          <p:nvPr/>
        </p:nvSpPr>
        <p:spPr>
          <a:xfrm>
            <a:off x="2576631" y="1557750"/>
            <a:ext cx="2742621"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Whelan Property Ltd,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James Carter Road,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Bury St. Edmunds.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IP28 7DE</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6C453898-D443-0988-0A6D-165B49C54C93}"/>
              </a:ext>
            </a:extLst>
          </p:cNvPr>
          <p:cNvSpPr txBox="1"/>
          <p:nvPr/>
        </p:nvSpPr>
        <p:spPr>
          <a:xfrm>
            <a:off x="2576630" y="2892918"/>
            <a:ext cx="6306497" cy="338554"/>
          </a:xfrm>
          <a:prstGeom prst="rect">
            <a:avLst/>
          </a:prstGeom>
          <a:noFill/>
        </p:spPr>
        <p:txBody>
          <a:bodyPr wrap="square" rtlCol="0">
            <a:spAutoFit/>
          </a:bodyPr>
          <a:lstStyle/>
          <a:p>
            <a:r>
              <a:rPr lang="en-GB" sz="1600" dirty="0"/>
              <a:t>+44(0)7482240499</a:t>
            </a:r>
          </a:p>
        </p:txBody>
      </p:sp>
      <p:sp>
        <p:nvSpPr>
          <p:cNvPr id="12" name="TextBox 11">
            <a:extLst>
              <a:ext uri="{FF2B5EF4-FFF2-40B4-BE49-F238E27FC236}">
                <a16:creationId xmlns:a16="http://schemas.microsoft.com/office/drawing/2014/main" id="{7582D3B3-6512-9A45-A6EC-BAE061A7CCE6}"/>
              </a:ext>
            </a:extLst>
          </p:cNvPr>
          <p:cNvSpPr txBox="1"/>
          <p:nvPr/>
        </p:nvSpPr>
        <p:spPr>
          <a:xfrm>
            <a:off x="2576630" y="3895426"/>
            <a:ext cx="6306497" cy="338554"/>
          </a:xfrm>
          <a:prstGeom prst="rect">
            <a:avLst/>
          </a:prstGeom>
          <a:noFill/>
        </p:spPr>
        <p:txBody>
          <a:bodyPr wrap="square" rtlCol="0">
            <a:spAutoFit/>
          </a:bodyPr>
          <a:lstStyle/>
          <a:p>
            <a:r>
              <a:rPr lang="en-GB" sz="1600" dirty="0"/>
              <a:t>info@whelanproperty.com</a:t>
            </a:r>
          </a:p>
        </p:txBody>
      </p:sp>
      <p:pic>
        <p:nvPicPr>
          <p:cNvPr id="1026" name="Picture 2">
            <a:extLst>
              <a:ext uri="{FF2B5EF4-FFF2-40B4-BE49-F238E27FC236}">
                <a16:creationId xmlns:a16="http://schemas.microsoft.com/office/drawing/2014/main" id="{42BAC5F9-4C73-FD3F-CF13-3CFEB6617E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9586" y="5889325"/>
            <a:ext cx="513454" cy="528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7186350-6EA7-94A1-0CC1-45FC0A2E61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4976" y="5889325"/>
            <a:ext cx="561303" cy="5282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925005E-4B1F-7A48-EA1B-EFE21F512C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8044" y="5889325"/>
            <a:ext cx="561303" cy="5282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ikTok logo on transparent background 6057996 Vector Art at ...">
            <a:extLst>
              <a:ext uri="{FF2B5EF4-FFF2-40B4-BE49-F238E27FC236}">
                <a16:creationId xmlns:a16="http://schemas.microsoft.com/office/drawing/2014/main" id="{FA24EDCB-A9D0-63F0-1492-DE21358897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28961" y="5804251"/>
            <a:ext cx="794105" cy="747393"/>
          </a:xfrm>
          <a:prstGeom prst="rect">
            <a:avLst/>
          </a:prstGeom>
          <a:noFill/>
          <a:extLst>
            <a:ext uri="{909E8E84-426E-40DD-AFC4-6F175D3DCCD1}">
              <a14:hiddenFill xmlns:a14="http://schemas.microsoft.com/office/drawing/2010/main">
                <a:solidFill>
                  <a:srgbClr val="FFFFFF"/>
                </a:solidFill>
              </a14:hiddenFill>
            </a:ext>
          </a:extLst>
        </p:spPr>
      </p:pic>
      <p:pic>
        <p:nvPicPr>
          <p:cNvPr id="14" name="Graphic 13" descr="Internet with solid fill">
            <a:extLst>
              <a:ext uri="{FF2B5EF4-FFF2-40B4-BE49-F238E27FC236}">
                <a16:creationId xmlns:a16="http://schemas.microsoft.com/office/drawing/2014/main" id="{C660F07E-F3F7-9436-3BB5-AB39B45D36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22902" y="4779353"/>
            <a:ext cx="914400" cy="914400"/>
          </a:xfrm>
          <a:prstGeom prst="rect">
            <a:avLst/>
          </a:prstGeom>
        </p:spPr>
      </p:pic>
      <p:sp>
        <p:nvSpPr>
          <p:cNvPr id="15" name="TextBox 14">
            <a:extLst>
              <a:ext uri="{FF2B5EF4-FFF2-40B4-BE49-F238E27FC236}">
                <a16:creationId xmlns:a16="http://schemas.microsoft.com/office/drawing/2014/main" id="{CA181BCF-4AB8-E8A9-6002-9CE219144A4D}"/>
              </a:ext>
            </a:extLst>
          </p:cNvPr>
          <p:cNvSpPr txBox="1"/>
          <p:nvPr/>
        </p:nvSpPr>
        <p:spPr>
          <a:xfrm>
            <a:off x="2576630" y="5087555"/>
            <a:ext cx="6306497" cy="338554"/>
          </a:xfrm>
          <a:prstGeom prst="rect">
            <a:avLst/>
          </a:prstGeom>
          <a:noFill/>
        </p:spPr>
        <p:txBody>
          <a:bodyPr wrap="square" rtlCol="0">
            <a:spAutoFit/>
          </a:bodyPr>
          <a:lstStyle/>
          <a:p>
            <a:r>
              <a:rPr lang="en-GB" sz="1600" dirty="0"/>
              <a:t>www.whelanproperty.co.uk</a:t>
            </a:r>
          </a:p>
        </p:txBody>
      </p:sp>
      <p:pic>
        <p:nvPicPr>
          <p:cNvPr id="4" name="Picture 3" descr="A logo for a property company&#10;&#10;Description automatically generated">
            <a:extLst>
              <a:ext uri="{FF2B5EF4-FFF2-40B4-BE49-F238E27FC236}">
                <a16:creationId xmlns:a16="http://schemas.microsoft.com/office/drawing/2014/main" id="{C2ABDC78-D8F2-1BB8-EE76-455641228D1C}"/>
              </a:ext>
            </a:extLst>
          </p:cNvPr>
          <p:cNvPicPr>
            <a:picLocks noChangeAspect="1"/>
          </p:cNvPicPr>
          <p:nvPr/>
        </p:nvPicPr>
        <p:blipFill rotWithShape="1">
          <a:blip r:embed="rId14">
            <a:extLst>
              <a:ext uri="{28A0092B-C50C-407E-A947-70E740481C1C}">
                <a14:useLocalDpi xmlns:a14="http://schemas.microsoft.com/office/drawing/2010/main" val="0"/>
              </a:ext>
            </a:extLst>
          </a:blip>
          <a:srcRect l="11306" r="13567"/>
          <a:stretch/>
        </p:blipFill>
        <p:spPr>
          <a:xfrm>
            <a:off x="5220928" y="1594469"/>
            <a:ext cx="4394442" cy="3029870"/>
          </a:xfrm>
          <a:prstGeom prst="rect">
            <a:avLst/>
          </a:prstGeom>
        </p:spPr>
      </p:pic>
    </p:spTree>
    <p:extLst>
      <p:ext uri="{BB962C8B-B14F-4D97-AF65-F5344CB8AC3E}">
        <p14:creationId xmlns:p14="http://schemas.microsoft.com/office/powerpoint/2010/main" val="1764966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69CF-437F-C75A-B1F7-3EDEA0C3ACDB}"/>
              </a:ext>
            </a:extLst>
          </p:cNvPr>
          <p:cNvSpPr>
            <a:spLocks noGrp="1"/>
          </p:cNvSpPr>
          <p:nvPr>
            <p:ph type="title"/>
          </p:nvPr>
        </p:nvSpPr>
        <p:spPr>
          <a:xfrm>
            <a:off x="5394960" y="593535"/>
            <a:ext cx="4364350" cy="1320800"/>
          </a:xfrm>
        </p:spPr>
        <p:txBody>
          <a:bodyPr>
            <a:normAutofit/>
          </a:bodyPr>
          <a:lstStyle/>
          <a:p>
            <a:r>
              <a:rPr lang="en-GB" dirty="0"/>
              <a:t>Executive Summary</a:t>
            </a:r>
          </a:p>
        </p:txBody>
      </p:sp>
      <p:sp>
        <p:nvSpPr>
          <p:cNvPr id="3" name="Content Placeholder 2">
            <a:extLst>
              <a:ext uri="{FF2B5EF4-FFF2-40B4-BE49-F238E27FC236}">
                <a16:creationId xmlns:a16="http://schemas.microsoft.com/office/drawing/2014/main" id="{37B9D2EB-7DC0-C5D4-C044-1072391EADE0}"/>
              </a:ext>
            </a:extLst>
          </p:cNvPr>
          <p:cNvSpPr>
            <a:spLocks noGrp="1"/>
          </p:cNvSpPr>
          <p:nvPr>
            <p:ph idx="1"/>
          </p:nvPr>
        </p:nvSpPr>
        <p:spPr>
          <a:xfrm>
            <a:off x="5140737" y="1036841"/>
            <a:ext cx="5900889" cy="5019830"/>
          </a:xfrm>
        </p:spPr>
        <p:txBody>
          <a:bodyPr>
            <a:normAutofit/>
          </a:bodyPr>
          <a:lstStyle/>
          <a:p>
            <a:pPr marL="0" indent="0">
              <a:lnSpc>
                <a:spcPct val="90000"/>
              </a:lnSpc>
              <a:buNone/>
            </a:pPr>
            <a:endParaRPr lang="en-GB" dirty="0">
              <a:solidFill>
                <a:schemeClr val="tx1">
                  <a:lumMod val="95000"/>
                  <a:lumOff val="5000"/>
                </a:schemeClr>
              </a:solidFill>
            </a:endParaRPr>
          </a:p>
          <a:p>
            <a:pPr>
              <a:lnSpc>
                <a:spcPct val="90000"/>
              </a:lnSpc>
            </a:pPr>
            <a:r>
              <a:rPr lang="en-GB" b="0" i="0" dirty="0">
                <a:solidFill>
                  <a:schemeClr val="tx1">
                    <a:lumMod val="95000"/>
                    <a:lumOff val="5000"/>
                  </a:schemeClr>
                </a:solidFill>
                <a:effectLst/>
                <a:latin typeface="sora"/>
              </a:rPr>
              <a:t>Our first mission, is by far the most important and that is to create and offer suitable, affordable homes for a variety of individuals and families. ​We know how important it is to have somewhere to call home that feels comfortable and secure.</a:t>
            </a:r>
          </a:p>
          <a:p>
            <a:pPr marL="0" indent="0">
              <a:lnSpc>
                <a:spcPct val="90000"/>
              </a:lnSpc>
              <a:buNone/>
            </a:pPr>
            <a:endParaRPr lang="en-GB" b="0" i="0" dirty="0">
              <a:solidFill>
                <a:schemeClr val="tx1">
                  <a:lumMod val="95000"/>
                  <a:lumOff val="5000"/>
                </a:schemeClr>
              </a:solidFill>
              <a:effectLst/>
              <a:latin typeface="sora"/>
            </a:endParaRPr>
          </a:p>
          <a:p>
            <a:pPr marL="0" indent="0">
              <a:lnSpc>
                <a:spcPct val="90000"/>
              </a:lnSpc>
              <a:buNone/>
            </a:pPr>
            <a:endParaRPr lang="en-GB" b="0" i="0" dirty="0">
              <a:solidFill>
                <a:schemeClr val="tx1">
                  <a:lumMod val="95000"/>
                  <a:lumOff val="5000"/>
                </a:schemeClr>
              </a:solidFill>
              <a:effectLst/>
              <a:latin typeface="sora"/>
            </a:endParaRPr>
          </a:p>
          <a:p>
            <a:pPr>
              <a:lnSpc>
                <a:spcPct val="90000"/>
              </a:lnSpc>
            </a:pPr>
            <a:r>
              <a:rPr lang="en-GB" dirty="0">
                <a:solidFill>
                  <a:schemeClr val="tx1">
                    <a:lumMod val="95000"/>
                    <a:lumOff val="5000"/>
                  </a:schemeClr>
                </a:solidFill>
                <a:latin typeface="sora"/>
              </a:rPr>
              <a:t>We are professional property investors, with a wealth of knowledge. Whelan Property is a full turnkey company, carrying out all refurbishments, and investments. This will ensure full continuity to potential external investors, knowing they have one dedicated contact for the duration of their investment. </a:t>
            </a:r>
          </a:p>
          <a:p>
            <a:pPr>
              <a:lnSpc>
                <a:spcPct val="90000"/>
              </a:lnSpc>
            </a:pPr>
            <a:endParaRPr lang="en-GB" b="0" i="0" dirty="0">
              <a:solidFill>
                <a:schemeClr val="tx1">
                  <a:lumMod val="95000"/>
                  <a:lumOff val="5000"/>
                </a:schemeClr>
              </a:solidFill>
              <a:effectLst/>
              <a:latin typeface="sora"/>
            </a:endParaRPr>
          </a:p>
          <a:p>
            <a:pPr>
              <a:lnSpc>
                <a:spcPct val="90000"/>
              </a:lnSpc>
            </a:pPr>
            <a:endParaRPr lang="en-GB" dirty="0">
              <a:solidFill>
                <a:schemeClr val="tx1">
                  <a:lumMod val="95000"/>
                  <a:lumOff val="5000"/>
                </a:schemeClr>
              </a:solidFill>
            </a:endParaRPr>
          </a:p>
        </p:txBody>
      </p:sp>
      <p:pic>
        <p:nvPicPr>
          <p:cNvPr id="5" name="Picture 4">
            <a:extLst>
              <a:ext uri="{FF2B5EF4-FFF2-40B4-BE49-F238E27FC236}">
                <a16:creationId xmlns:a16="http://schemas.microsoft.com/office/drawing/2014/main" id="{E255389B-48C5-7B75-F725-C2822DE2AFCE}"/>
              </a:ext>
            </a:extLst>
          </p:cNvPr>
          <p:cNvPicPr>
            <a:picLocks noChangeAspect="1"/>
          </p:cNvPicPr>
          <p:nvPr/>
        </p:nvPicPr>
        <p:blipFill>
          <a:blip r:embed="rId2">
            <a:extLst>
              <a:ext uri="{28A0092B-C50C-407E-A947-70E740481C1C}">
                <a14:useLocalDpi xmlns:a14="http://schemas.microsoft.com/office/drawing/2010/main" val="0"/>
              </a:ext>
            </a:extLst>
          </a:blip>
          <a:srcRect l="27875" r="2787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26731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69CF-437F-C75A-B1F7-3EDEA0C3ACDB}"/>
              </a:ext>
            </a:extLst>
          </p:cNvPr>
          <p:cNvSpPr>
            <a:spLocks noGrp="1"/>
          </p:cNvSpPr>
          <p:nvPr>
            <p:ph type="title"/>
          </p:nvPr>
        </p:nvSpPr>
        <p:spPr>
          <a:xfrm>
            <a:off x="5536734" y="609600"/>
            <a:ext cx="4521666" cy="1320800"/>
          </a:xfrm>
        </p:spPr>
        <p:txBody>
          <a:bodyPr>
            <a:normAutofit/>
          </a:bodyPr>
          <a:lstStyle/>
          <a:p>
            <a:r>
              <a:rPr lang="en-GB" dirty="0"/>
              <a:t>Our Vision &amp; Values</a:t>
            </a:r>
          </a:p>
        </p:txBody>
      </p:sp>
      <p:sp>
        <p:nvSpPr>
          <p:cNvPr id="3" name="Content Placeholder 2">
            <a:extLst>
              <a:ext uri="{FF2B5EF4-FFF2-40B4-BE49-F238E27FC236}">
                <a16:creationId xmlns:a16="http://schemas.microsoft.com/office/drawing/2014/main" id="{37B9D2EB-7DC0-C5D4-C044-1072391EADE0}"/>
              </a:ext>
            </a:extLst>
          </p:cNvPr>
          <p:cNvSpPr>
            <a:spLocks noGrp="1"/>
          </p:cNvSpPr>
          <p:nvPr>
            <p:ph idx="1"/>
          </p:nvPr>
        </p:nvSpPr>
        <p:spPr>
          <a:xfrm>
            <a:off x="5278388" y="1566607"/>
            <a:ext cx="6530153" cy="4259876"/>
          </a:xfrm>
        </p:spPr>
        <p:txBody>
          <a:bodyPr>
            <a:normAutofit fontScale="77500" lnSpcReduction="20000"/>
          </a:bodyPr>
          <a:lstStyle/>
          <a:p>
            <a:pPr marL="0" indent="0">
              <a:lnSpc>
                <a:spcPct val="90000"/>
              </a:lnSpc>
              <a:buNone/>
            </a:pPr>
            <a:endParaRPr lang="en-GB" sz="1100" dirty="0"/>
          </a:p>
          <a:p>
            <a:pPr marL="0" indent="0">
              <a:lnSpc>
                <a:spcPct val="90000"/>
              </a:lnSpc>
              <a:buNone/>
            </a:pPr>
            <a:r>
              <a:rPr lang="en-GB" sz="2300" b="1" dirty="0"/>
              <a:t>Vision Statement</a:t>
            </a:r>
          </a:p>
          <a:p>
            <a:pPr marL="0" indent="0">
              <a:lnSpc>
                <a:spcPct val="90000"/>
              </a:lnSpc>
              <a:buNone/>
            </a:pPr>
            <a:endParaRPr lang="en-GB" sz="2300" b="1" dirty="0"/>
          </a:p>
          <a:p>
            <a:pPr>
              <a:lnSpc>
                <a:spcPct val="90000"/>
              </a:lnSpc>
            </a:pPr>
            <a:r>
              <a:rPr lang="en-GB" sz="2300" dirty="0"/>
              <a:t>To create a future where every individual has access to affordable, sustainable and dignified housing – we aim to transform social housing into a cornerstone of thriving, resilient communities, where everyone can live well and contribute to the sustainable world.</a:t>
            </a:r>
          </a:p>
          <a:p>
            <a:pPr>
              <a:lnSpc>
                <a:spcPct val="90000"/>
              </a:lnSpc>
            </a:pPr>
            <a:r>
              <a:rPr lang="en-GB" sz="2300" b="1" dirty="0"/>
              <a:t>Affordability: </a:t>
            </a:r>
            <a:r>
              <a:rPr lang="en-GB" sz="2300" dirty="0"/>
              <a:t>A continued focus on accessible social housing</a:t>
            </a:r>
          </a:p>
          <a:p>
            <a:pPr>
              <a:lnSpc>
                <a:spcPct val="90000"/>
              </a:lnSpc>
            </a:pPr>
            <a:r>
              <a:rPr lang="en-GB" sz="2300" b="1" dirty="0"/>
              <a:t>Sustainability: </a:t>
            </a:r>
            <a:r>
              <a:rPr lang="en-GB" sz="2300" dirty="0"/>
              <a:t>Commitment to eco-friendly practises and environmental goals</a:t>
            </a:r>
          </a:p>
          <a:p>
            <a:pPr>
              <a:lnSpc>
                <a:spcPct val="90000"/>
              </a:lnSpc>
            </a:pPr>
            <a:r>
              <a:rPr lang="en-GB" sz="2300" b="1" dirty="0"/>
              <a:t>Community Resilience: </a:t>
            </a:r>
            <a:r>
              <a:rPr lang="en-GB" sz="2300" dirty="0"/>
              <a:t>Building homes that foster strong and healthy communities</a:t>
            </a:r>
          </a:p>
          <a:p>
            <a:pPr>
              <a:lnSpc>
                <a:spcPct val="90000"/>
              </a:lnSpc>
            </a:pPr>
            <a:r>
              <a:rPr lang="en-GB" sz="2300" b="1" dirty="0"/>
              <a:t>Dignity and Inclusivity: </a:t>
            </a:r>
            <a:r>
              <a:rPr lang="en-GB" sz="2300" dirty="0"/>
              <a:t>Creating homes that respect and support diverse needs</a:t>
            </a:r>
          </a:p>
        </p:txBody>
      </p:sp>
      <p:pic>
        <p:nvPicPr>
          <p:cNvPr id="6" name="Picture 5" descr="A car parked in front of a brick building&#10;&#10;Description automatically generated">
            <a:extLst>
              <a:ext uri="{FF2B5EF4-FFF2-40B4-BE49-F238E27FC236}">
                <a16:creationId xmlns:a16="http://schemas.microsoft.com/office/drawing/2014/main" id="{EB035FAB-28D3-41B9-D66B-C5C74350DE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788" r="2921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5" name="Isosceles Triangle 1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47902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long shot of a house&#10;&#10;Description automatically generated">
            <a:extLst>
              <a:ext uri="{FF2B5EF4-FFF2-40B4-BE49-F238E27FC236}">
                <a16:creationId xmlns:a16="http://schemas.microsoft.com/office/drawing/2014/main" id="{F394943E-3FA4-87AB-557C-3277FF2AA44D}"/>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2187" y="895981"/>
            <a:ext cx="8677787" cy="5044289"/>
          </a:xfrm>
          <a:prstGeom prst="rect">
            <a:avLst/>
          </a:prstGeom>
        </p:spPr>
      </p:pic>
      <p:sp>
        <p:nvSpPr>
          <p:cNvPr id="2" name="Title 1">
            <a:extLst>
              <a:ext uri="{FF2B5EF4-FFF2-40B4-BE49-F238E27FC236}">
                <a16:creationId xmlns:a16="http://schemas.microsoft.com/office/drawing/2014/main" id="{34BF69CF-437F-C75A-B1F7-3EDEA0C3ACDB}"/>
              </a:ext>
            </a:extLst>
          </p:cNvPr>
          <p:cNvSpPr>
            <a:spLocks noGrp="1"/>
          </p:cNvSpPr>
          <p:nvPr>
            <p:ph type="title"/>
          </p:nvPr>
        </p:nvSpPr>
        <p:spPr>
          <a:xfrm>
            <a:off x="677334" y="609600"/>
            <a:ext cx="8850124" cy="1320800"/>
          </a:xfrm>
        </p:spPr>
        <p:txBody>
          <a:bodyPr anchor="t">
            <a:normAutofit/>
          </a:bodyPr>
          <a:lstStyle/>
          <a:p>
            <a:r>
              <a:rPr lang="en-GB" dirty="0"/>
              <a:t>Why invest in Property over other assets?</a:t>
            </a:r>
          </a:p>
        </p:txBody>
      </p:sp>
      <p:sp>
        <p:nvSpPr>
          <p:cNvPr id="3" name="Content Placeholder 2">
            <a:extLst>
              <a:ext uri="{FF2B5EF4-FFF2-40B4-BE49-F238E27FC236}">
                <a16:creationId xmlns:a16="http://schemas.microsoft.com/office/drawing/2014/main" id="{37B9D2EB-7DC0-C5D4-C044-1072391EADE0}"/>
              </a:ext>
            </a:extLst>
          </p:cNvPr>
          <p:cNvSpPr>
            <a:spLocks noGrp="1"/>
          </p:cNvSpPr>
          <p:nvPr>
            <p:ph idx="1"/>
          </p:nvPr>
        </p:nvSpPr>
        <p:spPr>
          <a:xfrm>
            <a:off x="677334" y="2987215"/>
            <a:ext cx="2376179" cy="3880773"/>
          </a:xfrm>
        </p:spPr>
        <p:txBody>
          <a:bodyPr>
            <a:normAutofit/>
          </a:bodyPr>
          <a:lstStyle/>
          <a:p>
            <a:pPr marL="0" indent="0">
              <a:buNone/>
            </a:pPr>
            <a:endParaRPr lang="en-GB" dirty="0"/>
          </a:p>
          <a:p>
            <a:pPr marL="0" indent="0">
              <a:buNone/>
            </a:pPr>
            <a:r>
              <a:rPr lang="en-GB" sz="1600" b="1" dirty="0"/>
              <a:t>It stands the test of time</a:t>
            </a:r>
          </a:p>
          <a:p>
            <a:r>
              <a:rPr lang="en-GB" sz="1400" dirty="0"/>
              <a:t>Property consistently grows in value and appreciates over time. Property has proven to be a reliable and stable option, unlike other volatile methods of investment</a:t>
            </a:r>
          </a:p>
          <a:p>
            <a:endParaRPr lang="en-GB" dirty="0"/>
          </a:p>
        </p:txBody>
      </p:sp>
      <p:pic>
        <p:nvPicPr>
          <p:cNvPr id="11" name="Graphic 10" descr="Clock with solid fill">
            <a:extLst>
              <a:ext uri="{FF2B5EF4-FFF2-40B4-BE49-F238E27FC236}">
                <a16:creationId xmlns:a16="http://schemas.microsoft.com/office/drawing/2014/main" id="{FF0EE287-0FDC-7CEB-6CF9-CB1A86910F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2029" y="1791929"/>
            <a:ext cx="1637071" cy="1637071"/>
          </a:xfrm>
          <a:prstGeom prst="rect">
            <a:avLst/>
          </a:prstGeom>
        </p:spPr>
      </p:pic>
      <p:pic>
        <p:nvPicPr>
          <p:cNvPr id="13" name="Graphic 12" descr="Piggy Bank with solid fill">
            <a:extLst>
              <a:ext uri="{FF2B5EF4-FFF2-40B4-BE49-F238E27FC236}">
                <a16:creationId xmlns:a16="http://schemas.microsoft.com/office/drawing/2014/main" id="{3CE74460-AB59-B407-724B-55BFD5B9C5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5615" y="1791927"/>
            <a:ext cx="1637071" cy="1637071"/>
          </a:xfrm>
          <a:prstGeom prst="rect">
            <a:avLst/>
          </a:prstGeom>
        </p:spPr>
      </p:pic>
      <p:pic>
        <p:nvPicPr>
          <p:cNvPr id="15" name="Graphic 14" descr="Scatterplot with solid fill">
            <a:extLst>
              <a:ext uri="{FF2B5EF4-FFF2-40B4-BE49-F238E27FC236}">
                <a16:creationId xmlns:a16="http://schemas.microsoft.com/office/drawing/2014/main" id="{9F84582B-737B-D203-64A9-1936BBB859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6000" y="1791928"/>
            <a:ext cx="1637071" cy="1637071"/>
          </a:xfrm>
          <a:prstGeom prst="rect">
            <a:avLst/>
          </a:prstGeom>
        </p:spPr>
      </p:pic>
      <p:pic>
        <p:nvPicPr>
          <p:cNvPr id="17" name="Graphic 16" descr="Network with solid fill">
            <a:extLst>
              <a:ext uri="{FF2B5EF4-FFF2-40B4-BE49-F238E27FC236}">
                <a16:creationId xmlns:a16="http://schemas.microsoft.com/office/drawing/2014/main" id="{9AC6A577-D550-ECCC-83DA-402AA799196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2408" y="1781055"/>
            <a:ext cx="1637071" cy="1637071"/>
          </a:xfrm>
          <a:prstGeom prst="rect">
            <a:avLst/>
          </a:prstGeom>
        </p:spPr>
      </p:pic>
      <p:sp>
        <p:nvSpPr>
          <p:cNvPr id="18" name="Content Placeholder 2">
            <a:extLst>
              <a:ext uri="{FF2B5EF4-FFF2-40B4-BE49-F238E27FC236}">
                <a16:creationId xmlns:a16="http://schemas.microsoft.com/office/drawing/2014/main" id="{BA438658-094D-E143-82FC-93C9E3978EFB}"/>
              </a:ext>
            </a:extLst>
          </p:cNvPr>
          <p:cNvSpPr txBox="1">
            <a:spLocks/>
          </p:cNvSpPr>
          <p:nvPr/>
        </p:nvSpPr>
        <p:spPr>
          <a:xfrm>
            <a:off x="3330473" y="2987214"/>
            <a:ext cx="2376179"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GB" dirty="0"/>
          </a:p>
          <a:p>
            <a:pPr marL="0" indent="0">
              <a:buFont typeface="Wingdings 3" charset="2"/>
              <a:buNone/>
            </a:pPr>
            <a:r>
              <a:rPr lang="en-GB" sz="1600" b="1" dirty="0"/>
              <a:t>8/10 Millionaires invest in Property</a:t>
            </a:r>
          </a:p>
          <a:p>
            <a:r>
              <a:rPr lang="en-GB" sz="1400" dirty="0"/>
              <a:t>Property is the world’s largest store of wealth – “real estate outshines all other asset classes in its steadfast ability to amass wealth” (Forbes)</a:t>
            </a:r>
          </a:p>
          <a:p>
            <a:endParaRPr lang="en-GB" dirty="0"/>
          </a:p>
        </p:txBody>
      </p:sp>
      <p:sp>
        <p:nvSpPr>
          <p:cNvPr id="19" name="Content Placeholder 2">
            <a:extLst>
              <a:ext uri="{FF2B5EF4-FFF2-40B4-BE49-F238E27FC236}">
                <a16:creationId xmlns:a16="http://schemas.microsoft.com/office/drawing/2014/main" id="{AE637E94-D41E-54A4-4B92-8A10CC961356}"/>
              </a:ext>
            </a:extLst>
          </p:cNvPr>
          <p:cNvSpPr txBox="1">
            <a:spLocks/>
          </p:cNvSpPr>
          <p:nvPr/>
        </p:nvSpPr>
        <p:spPr>
          <a:xfrm>
            <a:off x="5933905" y="2987214"/>
            <a:ext cx="2376179"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GB" dirty="0"/>
          </a:p>
          <a:p>
            <a:pPr marL="0" indent="0">
              <a:buFont typeface="Wingdings 3" charset="2"/>
              <a:buNone/>
            </a:pPr>
            <a:r>
              <a:rPr lang="en-GB" sz="1600" b="1" dirty="0"/>
              <a:t>It protects against inflation</a:t>
            </a:r>
          </a:p>
          <a:p>
            <a:r>
              <a:rPr lang="en-GB" sz="1400" dirty="0"/>
              <a:t>During periods of high inflation, like post-covid, tangible assets like property tend to perform extremely well and has a strong track record of hedging against inflation</a:t>
            </a:r>
          </a:p>
          <a:p>
            <a:endParaRPr lang="en-GB" dirty="0"/>
          </a:p>
        </p:txBody>
      </p:sp>
      <p:sp>
        <p:nvSpPr>
          <p:cNvPr id="20" name="Content Placeholder 2">
            <a:extLst>
              <a:ext uri="{FF2B5EF4-FFF2-40B4-BE49-F238E27FC236}">
                <a16:creationId xmlns:a16="http://schemas.microsoft.com/office/drawing/2014/main" id="{8E3F03B8-F25C-5950-8035-783424BC0121}"/>
              </a:ext>
            </a:extLst>
          </p:cNvPr>
          <p:cNvSpPr txBox="1">
            <a:spLocks/>
          </p:cNvSpPr>
          <p:nvPr/>
        </p:nvSpPr>
        <p:spPr>
          <a:xfrm>
            <a:off x="8310084" y="2949386"/>
            <a:ext cx="2376179"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GB" dirty="0"/>
          </a:p>
          <a:p>
            <a:pPr marL="0" indent="0">
              <a:buFont typeface="Wingdings 3" charset="2"/>
              <a:buNone/>
            </a:pPr>
            <a:r>
              <a:rPr lang="en-GB" sz="1600" b="1" dirty="0"/>
              <a:t>It provides multiple streams of wealth</a:t>
            </a:r>
          </a:p>
          <a:p>
            <a:r>
              <a:rPr lang="en-GB" sz="1400" dirty="0"/>
              <a:t>It’s not just rent and capital appreciation you benefit from: we add additional value through renovation which increases the end figure, which allows higher refinance whilst retaining the asset in portfolio. (BRR).</a:t>
            </a:r>
          </a:p>
          <a:p>
            <a:endParaRPr lang="en-GB" dirty="0"/>
          </a:p>
        </p:txBody>
      </p:sp>
    </p:spTree>
    <p:extLst>
      <p:ext uri="{BB962C8B-B14F-4D97-AF65-F5344CB8AC3E}">
        <p14:creationId xmlns:p14="http://schemas.microsoft.com/office/powerpoint/2010/main" val="138965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69CF-437F-C75A-B1F7-3EDEA0C3ACDB}"/>
              </a:ext>
            </a:extLst>
          </p:cNvPr>
          <p:cNvSpPr>
            <a:spLocks noGrp="1"/>
          </p:cNvSpPr>
          <p:nvPr>
            <p:ph type="title"/>
          </p:nvPr>
        </p:nvSpPr>
        <p:spPr>
          <a:xfrm>
            <a:off x="677334" y="609600"/>
            <a:ext cx="8596668" cy="678426"/>
          </a:xfrm>
        </p:spPr>
        <p:txBody>
          <a:bodyPr/>
          <a:lstStyle/>
          <a:p>
            <a:r>
              <a:rPr lang="en-GB" dirty="0"/>
              <a:t>Company Profile &amp; Strategy</a:t>
            </a:r>
          </a:p>
        </p:txBody>
      </p:sp>
      <p:sp>
        <p:nvSpPr>
          <p:cNvPr id="3" name="Content Placeholder 2">
            <a:extLst>
              <a:ext uri="{FF2B5EF4-FFF2-40B4-BE49-F238E27FC236}">
                <a16:creationId xmlns:a16="http://schemas.microsoft.com/office/drawing/2014/main" id="{37B9D2EB-7DC0-C5D4-C044-1072391EADE0}"/>
              </a:ext>
            </a:extLst>
          </p:cNvPr>
          <p:cNvSpPr>
            <a:spLocks noGrp="1"/>
          </p:cNvSpPr>
          <p:nvPr>
            <p:ph idx="1"/>
          </p:nvPr>
        </p:nvSpPr>
        <p:spPr>
          <a:xfrm>
            <a:off x="677333" y="1288027"/>
            <a:ext cx="10521609" cy="4753336"/>
          </a:xfrm>
        </p:spPr>
        <p:txBody>
          <a:bodyPr/>
          <a:lstStyle/>
          <a:p>
            <a:r>
              <a:rPr lang="en-GB" sz="1600" dirty="0"/>
              <a:t>We have a proven track record of successfully renovating 2–5-bedroom houses in the across the country. These are all transformed in house with our own ‘Power Team’. </a:t>
            </a:r>
          </a:p>
          <a:p>
            <a:r>
              <a:rPr lang="en-GB" sz="1600" dirty="0"/>
              <a:t>These are then fixed on long lets to Private Tenants or Social Housing providers that we have long standing relationships with,</a:t>
            </a:r>
          </a:p>
          <a:p>
            <a:r>
              <a:rPr lang="en-GB" sz="1600" dirty="0"/>
              <a:t>We generally secure the properties through a variety of methods;  Open Market, Auction or through our contacts.</a:t>
            </a:r>
          </a:p>
          <a:p>
            <a:r>
              <a:rPr lang="en-GB" sz="1600" dirty="0"/>
              <a:t>When letting to Social Housing providers, they are responsible for all maintenance, and the rent is paid regardless of occupancy levels. This means once the renovations are complete, the investments are truly hands free &amp; passive.</a:t>
            </a:r>
          </a:p>
          <a:p>
            <a:r>
              <a:rPr lang="en-GB" sz="1600" dirty="0"/>
              <a:t>We have our own ‘Power Team’ which that deliver the projects to a high standard ensuring compliance to all regulation. (Including finance, legals &amp; compliance). </a:t>
            </a:r>
          </a:p>
          <a:p>
            <a:r>
              <a:rPr lang="en-GB" sz="1600" dirty="0"/>
              <a:t>We are proud members of the following bodies;</a:t>
            </a:r>
          </a:p>
          <a:p>
            <a:endParaRPr lang="en-GB" dirty="0"/>
          </a:p>
        </p:txBody>
      </p:sp>
      <p:pic>
        <p:nvPicPr>
          <p:cNvPr id="5" name="Picture 4">
            <a:extLst>
              <a:ext uri="{FF2B5EF4-FFF2-40B4-BE49-F238E27FC236}">
                <a16:creationId xmlns:a16="http://schemas.microsoft.com/office/drawing/2014/main" id="{FCF1D550-2DBD-9560-FA5F-5A7EF3A88CCF}"/>
              </a:ext>
            </a:extLst>
          </p:cNvPr>
          <p:cNvPicPr>
            <a:picLocks noChangeAspect="1"/>
          </p:cNvPicPr>
          <p:nvPr/>
        </p:nvPicPr>
        <p:blipFill rotWithShape="1">
          <a:blip r:embed="rId2"/>
          <a:srcRect l="6738" t="4394" r="9387" b="5912"/>
          <a:stretch/>
        </p:blipFill>
        <p:spPr>
          <a:xfrm>
            <a:off x="3572502" y="4973199"/>
            <a:ext cx="4224082" cy="1565252"/>
          </a:xfrm>
          <a:prstGeom prst="rect">
            <a:avLst/>
          </a:prstGeom>
        </p:spPr>
      </p:pic>
    </p:spTree>
    <p:extLst>
      <p:ext uri="{BB962C8B-B14F-4D97-AF65-F5344CB8AC3E}">
        <p14:creationId xmlns:p14="http://schemas.microsoft.com/office/powerpoint/2010/main" val="274736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6E2C1D0-2072-4664-9C67-3B12866F5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17"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Picture 7">
            <a:extLst>
              <a:ext uri="{FF2B5EF4-FFF2-40B4-BE49-F238E27FC236}">
                <a16:creationId xmlns:a16="http://schemas.microsoft.com/office/drawing/2014/main" id="{DB6165E9-37BE-42B3-2999-DC12DFEE8A79}"/>
              </a:ext>
            </a:extLst>
          </p:cNvPr>
          <p:cNvPicPr>
            <a:picLocks noChangeAspect="1"/>
          </p:cNvPicPr>
          <p:nvPr/>
        </p:nvPicPr>
        <p:blipFill rotWithShape="1">
          <a:blip r:embed="rId3">
            <a:extLst>
              <a:ext uri="{28A0092B-C50C-407E-A947-70E740481C1C}">
                <a14:useLocalDpi xmlns:a14="http://schemas.microsoft.com/office/drawing/2010/main" val="0"/>
              </a:ext>
            </a:extLst>
          </a:blip>
          <a:srcRect l="123" t="7124" r="24153" b="5550"/>
          <a:stretch/>
        </p:blipFill>
        <p:spPr>
          <a:xfrm>
            <a:off x="6047997" y="-1"/>
            <a:ext cx="6162637" cy="6984000"/>
          </a:xfrm>
          <a:custGeom>
            <a:avLst/>
            <a:gdLst/>
            <a:ahLst/>
            <a:cxnLst/>
            <a:rect l="l" t="t" r="r" b="b"/>
            <a:pathLst>
              <a:path w="5997632" h="6858000">
                <a:moveTo>
                  <a:pt x="0" y="0"/>
                </a:moveTo>
                <a:lnTo>
                  <a:pt x="5997632" y="0"/>
                </a:lnTo>
                <a:lnTo>
                  <a:pt x="5997632" y="6858000"/>
                </a:lnTo>
                <a:lnTo>
                  <a:pt x="3178693" y="6858000"/>
                </a:lnTo>
                <a:close/>
              </a:path>
            </a:pathLst>
          </a:custGeom>
        </p:spPr>
      </p:pic>
      <p:pic>
        <p:nvPicPr>
          <p:cNvPr id="5" name="Picture 4">
            <a:extLst>
              <a:ext uri="{FF2B5EF4-FFF2-40B4-BE49-F238E27FC236}">
                <a16:creationId xmlns:a16="http://schemas.microsoft.com/office/drawing/2014/main" id="{D29A8887-83D5-4541-F568-4D5F5E14C06F}"/>
              </a:ext>
            </a:extLst>
          </p:cNvPr>
          <p:cNvPicPr>
            <a:picLocks noChangeAspect="1"/>
          </p:cNvPicPr>
          <p:nvPr/>
        </p:nvPicPr>
        <p:blipFill>
          <a:blip r:embed="rId4">
            <a:extLst>
              <a:ext uri="{28A0092B-C50C-407E-A947-70E740481C1C}">
                <a14:useLocalDpi xmlns:a14="http://schemas.microsoft.com/office/drawing/2010/main" val="0"/>
              </a:ext>
            </a:extLst>
          </a:blip>
          <a:srcRect t="119" b="119"/>
          <a:stretch/>
        </p:blipFill>
        <p:spPr>
          <a:xfrm>
            <a:off x="9317" y="-1"/>
            <a:ext cx="9141744" cy="6857990"/>
          </a:xfrm>
          <a:custGeom>
            <a:avLst/>
            <a:gdLst/>
            <a:ahLst/>
            <a:cxnLst/>
            <a:rect l="l" t="t" r="r" b="b"/>
            <a:pathLst>
              <a:path w="9141744" h="6863485">
                <a:moveTo>
                  <a:pt x="0" y="0"/>
                </a:moveTo>
                <a:lnTo>
                  <a:pt x="5963051" y="0"/>
                </a:lnTo>
                <a:lnTo>
                  <a:pt x="9141744" y="6863485"/>
                </a:lnTo>
                <a:lnTo>
                  <a:pt x="0" y="6863485"/>
                </a:lnTo>
                <a:lnTo>
                  <a:pt x="0" y="0"/>
                </a:lnTo>
                <a:close/>
              </a:path>
            </a:pathLst>
          </a:custGeom>
        </p:spPr>
      </p:pic>
      <p:sp>
        <p:nvSpPr>
          <p:cNvPr id="15" name="Freeform: Shape 14">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3327CC-7F1C-A2BC-555D-93B5A7C68ABD}"/>
              </a:ext>
            </a:extLst>
          </p:cNvPr>
          <p:cNvSpPr>
            <a:spLocks noGrp="1"/>
          </p:cNvSpPr>
          <p:nvPr>
            <p:ph type="title"/>
          </p:nvPr>
        </p:nvSpPr>
        <p:spPr>
          <a:xfrm>
            <a:off x="618064" y="2093887"/>
            <a:ext cx="4193810" cy="880985"/>
          </a:xfrm>
        </p:spPr>
        <p:txBody>
          <a:bodyPr anchor="ctr">
            <a:noAutofit/>
          </a:bodyPr>
          <a:lstStyle/>
          <a:p>
            <a:r>
              <a:rPr lang="en-GB" sz="2000" b="1" dirty="0"/>
              <a:t>Case Study:</a:t>
            </a:r>
            <a:br>
              <a:rPr lang="en-GB" sz="2000" dirty="0"/>
            </a:br>
            <a:r>
              <a:rPr lang="en-GB" sz="1600" dirty="0"/>
              <a:t>12 Linwood Road, Market Rasen. LN8 3AN</a:t>
            </a:r>
            <a:br>
              <a:rPr lang="en-GB" sz="2000" dirty="0"/>
            </a:br>
            <a:endParaRPr lang="en-GB" sz="2000" dirty="0"/>
          </a:p>
        </p:txBody>
      </p:sp>
      <p:sp>
        <p:nvSpPr>
          <p:cNvPr id="3" name="Content Placeholder 2">
            <a:extLst>
              <a:ext uri="{FF2B5EF4-FFF2-40B4-BE49-F238E27FC236}">
                <a16:creationId xmlns:a16="http://schemas.microsoft.com/office/drawing/2014/main" id="{1FB5F20C-38FC-CC1A-E6A7-9206A2971266}"/>
              </a:ext>
            </a:extLst>
          </p:cNvPr>
          <p:cNvSpPr>
            <a:spLocks noGrp="1"/>
          </p:cNvSpPr>
          <p:nvPr>
            <p:ph idx="1"/>
          </p:nvPr>
        </p:nvSpPr>
        <p:spPr>
          <a:xfrm>
            <a:off x="106787" y="2974872"/>
            <a:ext cx="5704078" cy="1873327"/>
          </a:xfrm>
        </p:spPr>
        <p:txBody>
          <a:bodyPr>
            <a:normAutofit/>
          </a:bodyPr>
          <a:lstStyle/>
          <a:p>
            <a:r>
              <a:rPr lang="en-GB" sz="1600" dirty="0"/>
              <a:t>Property secured direct to vendor for £85,000.</a:t>
            </a:r>
          </a:p>
          <a:p>
            <a:r>
              <a:rPr lang="en-GB" sz="1600" dirty="0"/>
              <a:t>In house build team executed major refurb for £8,000 </a:t>
            </a:r>
          </a:p>
          <a:p>
            <a:r>
              <a:rPr lang="en-GB" sz="1600" dirty="0"/>
              <a:t>Monthly Rental agreed £775/pcm.</a:t>
            </a:r>
          </a:p>
          <a:p>
            <a:r>
              <a:rPr lang="en-GB" sz="1600" dirty="0"/>
              <a:t>Property refinanced for £135,000, which released capital to purchase another BRR.</a:t>
            </a:r>
          </a:p>
        </p:txBody>
      </p:sp>
    </p:spTree>
    <p:extLst>
      <p:ext uri="{BB962C8B-B14F-4D97-AF65-F5344CB8AC3E}">
        <p14:creationId xmlns:p14="http://schemas.microsoft.com/office/powerpoint/2010/main" val="166613059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E2C1D0-2072-4664-9C67-3B12866F5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17"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Freeform: Shape 21">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kitchen with a wood countertop and a wood floor&#10;&#10;Description automatically generated">
            <a:extLst>
              <a:ext uri="{FF2B5EF4-FFF2-40B4-BE49-F238E27FC236}">
                <a16:creationId xmlns:a16="http://schemas.microsoft.com/office/drawing/2014/main" id="{4E9DFC5A-B566-112E-0F12-AF260EAF0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504556" y="858797"/>
            <a:ext cx="6883474" cy="5114933"/>
          </a:xfrm>
          <a:prstGeom prst="rect">
            <a:avLst/>
          </a:prstGeom>
        </p:spPr>
      </p:pic>
      <p:pic>
        <p:nvPicPr>
          <p:cNvPr id="13" name="Picture 12" descr="A bathroom with marble wall and sink&#10;&#10;Description automatically generated">
            <a:extLst>
              <a:ext uri="{FF2B5EF4-FFF2-40B4-BE49-F238E27FC236}">
                <a16:creationId xmlns:a16="http://schemas.microsoft.com/office/drawing/2014/main" id="{D0607C4C-53C1-905E-E5FF-78C25BD3F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214351" y="570898"/>
            <a:ext cx="4567182" cy="3425387"/>
          </a:xfrm>
          <a:prstGeom prst="rect">
            <a:avLst/>
          </a:prstGeom>
        </p:spPr>
      </p:pic>
      <p:pic>
        <p:nvPicPr>
          <p:cNvPr id="15" name="Picture 14" descr="A room with a white wall and a grey carpet&#10;&#10;Description automatically generated">
            <a:extLst>
              <a:ext uri="{FF2B5EF4-FFF2-40B4-BE49-F238E27FC236}">
                <a16:creationId xmlns:a16="http://schemas.microsoft.com/office/drawing/2014/main" id="{5CC6EB45-8F70-CBA2-650F-8CE31ED693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508214" y="4853537"/>
            <a:ext cx="2290817" cy="1718113"/>
          </a:xfrm>
          <a:prstGeom prst="rect">
            <a:avLst/>
          </a:prstGeom>
        </p:spPr>
      </p:pic>
      <p:pic>
        <p:nvPicPr>
          <p:cNvPr id="17" name="Picture 16" descr="A kitchen with white tile walls and a wood counter top&#10;&#10;Description automatically generated">
            <a:extLst>
              <a:ext uri="{FF2B5EF4-FFF2-40B4-BE49-F238E27FC236}">
                <a16:creationId xmlns:a16="http://schemas.microsoft.com/office/drawing/2014/main" id="{1B802929-D464-30E2-1089-1CA31DD579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211589" y="4853536"/>
            <a:ext cx="2290818" cy="1718114"/>
          </a:xfrm>
          <a:prstGeom prst="rect">
            <a:avLst/>
          </a:prstGeom>
        </p:spPr>
      </p:pic>
      <p:pic>
        <p:nvPicPr>
          <p:cNvPr id="23" name="Picture 22" descr="A kitchen with a sink and a washing machine&#10;&#10;Description automatically generated">
            <a:extLst>
              <a:ext uri="{FF2B5EF4-FFF2-40B4-BE49-F238E27FC236}">
                <a16:creationId xmlns:a16="http://schemas.microsoft.com/office/drawing/2014/main" id="{194596B2-FED9-7C3D-BFE3-E57D5A26B0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4" y="3188285"/>
            <a:ext cx="5111126" cy="3745389"/>
          </a:xfrm>
          <a:prstGeom prst="rect">
            <a:avLst/>
          </a:prstGeom>
        </p:spPr>
      </p:pic>
      <p:sp>
        <p:nvSpPr>
          <p:cNvPr id="18" name="Parallelogram 17">
            <a:extLst>
              <a:ext uri="{FF2B5EF4-FFF2-40B4-BE49-F238E27FC236}">
                <a16:creationId xmlns:a16="http://schemas.microsoft.com/office/drawing/2014/main" id="{A40E0C50-4C0D-D086-2725-BA701EA2A17E}"/>
              </a:ext>
            </a:extLst>
          </p:cNvPr>
          <p:cNvSpPr/>
          <p:nvPr/>
        </p:nvSpPr>
        <p:spPr>
          <a:xfrm>
            <a:off x="6203640" y="-25475"/>
            <a:ext cx="3869870" cy="1723647"/>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AFTER</a:t>
            </a:r>
          </a:p>
        </p:txBody>
      </p:sp>
      <p:pic>
        <p:nvPicPr>
          <p:cNvPr id="25" name="Picture 24" descr="A room with a table and a chair&#10;&#10;Description automatically generated">
            <a:extLst>
              <a:ext uri="{FF2B5EF4-FFF2-40B4-BE49-F238E27FC236}">
                <a16:creationId xmlns:a16="http://schemas.microsoft.com/office/drawing/2014/main" id="{A3A420A3-8E0A-511F-6807-345E4C1D12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407140" y="376245"/>
            <a:ext cx="3213762" cy="2410322"/>
          </a:xfrm>
          <a:prstGeom prst="rect">
            <a:avLst/>
          </a:prstGeom>
        </p:spPr>
      </p:pic>
      <p:pic>
        <p:nvPicPr>
          <p:cNvPr id="27" name="Picture 26" descr="A bathroom with a sink and shower curtain&#10;&#10;Description automatically generated">
            <a:extLst>
              <a:ext uri="{FF2B5EF4-FFF2-40B4-BE49-F238E27FC236}">
                <a16:creationId xmlns:a16="http://schemas.microsoft.com/office/drawing/2014/main" id="{8F5E3B82-0D95-8259-7CB6-B23C3B3E5E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942290" y="453812"/>
            <a:ext cx="3630537" cy="2722903"/>
          </a:xfrm>
          <a:prstGeom prst="rect">
            <a:avLst/>
          </a:prstGeom>
        </p:spPr>
      </p:pic>
      <p:sp>
        <p:nvSpPr>
          <p:cNvPr id="19" name="Parallelogram 18">
            <a:extLst>
              <a:ext uri="{FF2B5EF4-FFF2-40B4-BE49-F238E27FC236}">
                <a16:creationId xmlns:a16="http://schemas.microsoft.com/office/drawing/2014/main" id="{AC481120-8604-79A0-4738-16850CA4E687}"/>
              </a:ext>
            </a:extLst>
          </p:cNvPr>
          <p:cNvSpPr/>
          <p:nvPr/>
        </p:nvSpPr>
        <p:spPr>
          <a:xfrm>
            <a:off x="725959" y="2748189"/>
            <a:ext cx="3869870" cy="1723647"/>
          </a:xfrm>
          <a:prstGeom prst="parallelogram">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Before</a:t>
            </a:r>
          </a:p>
        </p:txBody>
      </p:sp>
      <p:sp>
        <p:nvSpPr>
          <p:cNvPr id="28" name="Parallelogram 27">
            <a:extLst>
              <a:ext uri="{FF2B5EF4-FFF2-40B4-BE49-F238E27FC236}">
                <a16:creationId xmlns:a16="http://schemas.microsoft.com/office/drawing/2014/main" id="{82303B6E-A0BF-2858-BE1C-30EDD9EC2461}"/>
              </a:ext>
            </a:extLst>
          </p:cNvPr>
          <p:cNvSpPr/>
          <p:nvPr/>
        </p:nvSpPr>
        <p:spPr>
          <a:xfrm>
            <a:off x="5119010" y="-25476"/>
            <a:ext cx="193461" cy="6959150"/>
          </a:xfrm>
          <a:prstGeom prst="parallelogram">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353003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27CC-7F1C-A2BC-555D-93B5A7C68ABD}"/>
              </a:ext>
            </a:extLst>
          </p:cNvPr>
          <p:cNvSpPr>
            <a:spLocks noGrp="1"/>
          </p:cNvSpPr>
          <p:nvPr>
            <p:ph type="title"/>
          </p:nvPr>
        </p:nvSpPr>
        <p:spPr>
          <a:xfrm>
            <a:off x="677334" y="609600"/>
            <a:ext cx="8596668" cy="658761"/>
          </a:xfrm>
        </p:spPr>
        <p:txBody>
          <a:bodyPr/>
          <a:lstStyle/>
          <a:p>
            <a:r>
              <a:rPr lang="en-GB" dirty="0"/>
              <a:t>Investment Offering</a:t>
            </a:r>
          </a:p>
        </p:txBody>
      </p:sp>
      <p:sp>
        <p:nvSpPr>
          <p:cNvPr id="3" name="Content Placeholder 2">
            <a:extLst>
              <a:ext uri="{FF2B5EF4-FFF2-40B4-BE49-F238E27FC236}">
                <a16:creationId xmlns:a16="http://schemas.microsoft.com/office/drawing/2014/main" id="{1FB5F20C-38FC-CC1A-E6A7-9206A2971266}"/>
              </a:ext>
            </a:extLst>
          </p:cNvPr>
          <p:cNvSpPr>
            <a:spLocks noGrp="1"/>
          </p:cNvSpPr>
          <p:nvPr>
            <p:ph idx="1"/>
          </p:nvPr>
        </p:nvSpPr>
        <p:spPr>
          <a:xfrm>
            <a:off x="677333" y="1268361"/>
            <a:ext cx="10472447" cy="4773001"/>
          </a:xfrm>
        </p:spPr>
        <p:txBody>
          <a:bodyPr>
            <a:normAutofit/>
          </a:bodyPr>
          <a:lstStyle/>
          <a:p>
            <a:r>
              <a:rPr lang="en-GB" sz="1500" dirty="0"/>
              <a:t>We are constantly in the process of buying a variety of properties across the country, including a push in the Grimsby area. But other areas of investment are the South Coast (Portsmouth, Southampton etc). We aim to build strong relationships with estate agents, and/or we target deals which are off-market (Direct to Vendor). </a:t>
            </a:r>
          </a:p>
          <a:p>
            <a:r>
              <a:rPr lang="en-GB" sz="1500" dirty="0"/>
              <a:t>We have the capability to move fast, and complete deals quick with our strong ‘Power Team’.</a:t>
            </a:r>
          </a:p>
          <a:p>
            <a:r>
              <a:rPr lang="en-GB" sz="1500" dirty="0"/>
              <a:t>We target properties that require a full back to brick refurbishment to be brought up to a compliant regulation/standard. We also look to enhance our properties by reconfiguring them internally to allow for us to maximise the end value when it comes to refinance.</a:t>
            </a:r>
          </a:p>
          <a:p>
            <a:r>
              <a:rPr lang="en-GB" sz="1500" dirty="0"/>
              <a:t>We are seeking investment to support us in our ever-expanding portfolio and enable us to bring these properties back to life whilst providing homes for those most in need. </a:t>
            </a:r>
          </a:p>
          <a:p>
            <a:pPr marL="0" indent="0">
              <a:lnSpc>
                <a:spcPct val="200000"/>
              </a:lnSpc>
              <a:buNone/>
            </a:pPr>
            <a:r>
              <a:rPr lang="en-GB" sz="1200" b="1" i="1" dirty="0"/>
              <a:t>(Investment applications are </a:t>
            </a:r>
            <a:r>
              <a:rPr lang="en-GB" sz="1200" b="1" i="1"/>
              <a:t>only processed </a:t>
            </a:r>
            <a:r>
              <a:rPr lang="en-GB" sz="1200" b="1" i="1" dirty="0"/>
              <a:t>upon completion of initial suitability questionnaire having passed prior).</a:t>
            </a:r>
          </a:p>
          <a:p>
            <a:pPr marL="0" indent="0">
              <a:buNone/>
            </a:pPr>
            <a:endParaRPr lang="en-GB" sz="1200" b="1" i="1" dirty="0"/>
          </a:p>
          <a:p>
            <a:pPr marL="0" indent="0">
              <a:buNone/>
            </a:pPr>
            <a:endParaRPr lang="en-GB" sz="1500" b="1" i="1" dirty="0"/>
          </a:p>
        </p:txBody>
      </p:sp>
      <p:graphicFrame>
        <p:nvGraphicFramePr>
          <p:cNvPr id="4" name="Table 3">
            <a:extLst>
              <a:ext uri="{FF2B5EF4-FFF2-40B4-BE49-F238E27FC236}">
                <a16:creationId xmlns:a16="http://schemas.microsoft.com/office/drawing/2014/main" id="{245CA797-4331-5D7D-C046-30B3D62D9AC9}"/>
              </a:ext>
            </a:extLst>
          </p:cNvPr>
          <p:cNvGraphicFramePr>
            <a:graphicFrameLocks noGrp="1"/>
          </p:cNvGraphicFramePr>
          <p:nvPr>
            <p:extLst>
              <p:ext uri="{D42A27DB-BD31-4B8C-83A1-F6EECF244321}">
                <p14:modId xmlns:p14="http://schemas.microsoft.com/office/powerpoint/2010/main" val="858481358"/>
              </p:ext>
            </p:extLst>
          </p:nvPr>
        </p:nvGraphicFramePr>
        <p:xfrm>
          <a:off x="719939" y="4345858"/>
          <a:ext cx="10752121" cy="235426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90282">
                  <a:extLst>
                    <a:ext uri="{9D8B030D-6E8A-4147-A177-3AD203B41FA5}">
                      <a16:colId xmlns:a16="http://schemas.microsoft.com/office/drawing/2014/main" val="3059501976"/>
                    </a:ext>
                  </a:extLst>
                </a:gridCol>
                <a:gridCol w="2472703">
                  <a:extLst>
                    <a:ext uri="{9D8B030D-6E8A-4147-A177-3AD203B41FA5}">
                      <a16:colId xmlns:a16="http://schemas.microsoft.com/office/drawing/2014/main" val="2375952346"/>
                    </a:ext>
                  </a:extLst>
                </a:gridCol>
                <a:gridCol w="1741321">
                  <a:extLst>
                    <a:ext uri="{9D8B030D-6E8A-4147-A177-3AD203B41FA5}">
                      <a16:colId xmlns:a16="http://schemas.microsoft.com/office/drawing/2014/main" val="3062046882"/>
                    </a:ext>
                  </a:extLst>
                </a:gridCol>
                <a:gridCol w="2511228">
                  <a:extLst>
                    <a:ext uri="{9D8B030D-6E8A-4147-A177-3AD203B41FA5}">
                      <a16:colId xmlns:a16="http://schemas.microsoft.com/office/drawing/2014/main" val="3827102398"/>
                    </a:ext>
                  </a:extLst>
                </a:gridCol>
                <a:gridCol w="1636587">
                  <a:extLst>
                    <a:ext uri="{9D8B030D-6E8A-4147-A177-3AD203B41FA5}">
                      <a16:colId xmlns:a16="http://schemas.microsoft.com/office/drawing/2014/main" val="1615866905"/>
                    </a:ext>
                  </a:extLst>
                </a:gridCol>
              </a:tblGrid>
              <a:tr h="470853">
                <a:tc>
                  <a:txBody>
                    <a:bodyPr/>
                    <a:lstStyle/>
                    <a:p>
                      <a:pPr algn="ctr"/>
                      <a:r>
                        <a:rPr lang="en-GB" sz="1600" dirty="0"/>
                        <a:t>Investment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t>Length of Investment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t>Interest Paid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t>Length of Investment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t>Interest Paid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569919"/>
                  </a:ext>
                </a:extLst>
              </a:tr>
              <a:tr h="470853">
                <a:tc>
                  <a:txBody>
                    <a:bodyPr/>
                    <a:lstStyle/>
                    <a:p>
                      <a:r>
                        <a:rPr lang="en-GB" sz="1400" dirty="0"/>
                        <a:t>£10,000 - £50,000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24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3328842"/>
                  </a:ext>
                </a:extLst>
              </a:tr>
              <a:tr h="470853">
                <a:tc>
                  <a:txBody>
                    <a:bodyPr/>
                    <a:lstStyle/>
                    <a:p>
                      <a:r>
                        <a:rPr lang="en-GB" sz="1400" dirty="0"/>
                        <a:t>£50,001 - £100,000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24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0547459"/>
                  </a:ext>
                </a:extLst>
              </a:tr>
              <a:tr h="470853">
                <a:tc>
                  <a:txBody>
                    <a:bodyPr/>
                    <a:lstStyle/>
                    <a:p>
                      <a:r>
                        <a:rPr lang="en-GB" sz="1400" dirty="0"/>
                        <a:t>£100,001 - £250,000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24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6259986"/>
                  </a:ext>
                </a:extLst>
              </a:tr>
              <a:tr h="470853">
                <a:tc>
                  <a:txBody>
                    <a:bodyPr/>
                    <a:lstStyle/>
                    <a:p>
                      <a:r>
                        <a:rPr lang="en-GB" sz="1400" dirty="0"/>
                        <a:t>£250,001+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24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TBD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85079"/>
                  </a:ext>
                </a:extLst>
              </a:tr>
            </a:tbl>
          </a:graphicData>
        </a:graphic>
      </p:graphicFrame>
    </p:spTree>
    <p:extLst>
      <p:ext uri="{BB962C8B-B14F-4D97-AF65-F5344CB8AC3E}">
        <p14:creationId xmlns:p14="http://schemas.microsoft.com/office/powerpoint/2010/main" val="292570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27CC-7F1C-A2BC-555D-93B5A7C68ABD}"/>
              </a:ext>
            </a:extLst>
          </p:cNvPr>
          <p:cNvSpPr>
            <a:spLocks noGrp="1"/>
          </p:cNvSpPr>
          <p:nvPr>
            <p:ph type="title"/>
          </p:nvPr>
        </p:nvSpPr>
        <p:spPr>
          <a:xfrm>
            <a:off x="677334" y="609600"/>
            <a:ext cx="8596668" cy="658761"/>
          </a:xfrm>
        </p:spPr>
        <p:txBody>
          <a:bodyPr/>
          <a:lstStyle/>
          <a:p>
            <a:r>
              <a:rPr lang="en-GB" dirty="0"/>
              <a:t>Investment Partners</a:t>
            </a:r>
          </a:p>
        </p:txBody>
      </p:sp>
      <p:pic>
        <p:nvPicPr>
          <p:cNvPr id="6" name="Content Placeholder 5" descr="A red sign with white letters&#10;&#10;Description automatically generated">
            <a:extLst>
              <a:ext uri="{FF2B5EF4-FFF2-40B4-BE49-F238E27FC236}">
                <a16:creationId xmlns:a16="http://schemas.microsoft.com/office/drawing/2014/main" id="{24380F73-0CE0-6D3F-7EBE-2312B198A7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077" y="1518318"/>
            <a:ext cx="3060821" cy="1138194"/>
          </a:xfrm>
        </p:spPr>
      </p:pic>
      <p:pic>
        <p:nvPicPr>
          <p:cNvPr id="8" name="Picture 7">
            <a:extLst>
              <a:ext uri="{FF2B5EF4-FFF2-40B4-BE49-F238E27FC236}">
                <a16:creationId xmlns:a16="http://schemas.microsoft.com/office/drawing/2014/main" id="{6FA509F4-D1B8-0D22-9642-764957877534}"/>
              </a:ext>
            </a:extLst>
          </p:cNvPr>
          <p:cNvPicPr>
            <a:picLocks noChangeAspect="1"/>
          </p:cNvPicPr>
          <p:nvPr/>
        </p:nvPicPr>
        <p:blipFill>
          <a:blip r:embed="rId3"/>
          <a:stretch>
            <a:fillRect/>
          </a:stretch>
        </p:blipFill>
        <p:spPr>
          <a:xfrm>
            <a:off x="726076" y="2941642"/>
            <a:ext cx="3060822" cy="1126152"/>
          </a:xfrm>
          <a:prstGeom prst="rect">
            <a:avLst/>
          </a:prstGeom>
        </p:spPr>
      </p:pic>
      <p:pic>
        <p:nvPicPr>
          <p:cNvPr id="10" name="Picture 9">
            <a:extLst>
              <a:ext uri="{FF2B5EF4-FFF2-40B4-BE49-F238E27FC236}">
                <a16:creationId xmlns:a16="http://schemas.microsoft.com/office/drawing/2014/main" id="{460C77D4-C485-54D8-D849-126A2895315C}"/>
              </a:ext>
            </a:extLst>
          </p:cNvPr>
          <p:cNvPicPr>
            <a:picLocks noChangeAspect="1"/>
          </p:cNvPicPr>
          <p:nvPr/>
        </p:nvPicPr>
        <p:blipFill>
          <a:blip r:embed="rId4"/>
          <a:stretch>
            <a:fillRect/>
          </a:stretch>
        </p:blipFill>
        <p:spPr>
          <a:xfrm>
            <a:off x="4148834" y="1606166"/>
            <a:ext cx="1657873" cy="1467962"/>
          </a:xfrm>
          <a:prstGeom prst="rect">
            <a:avLst/>
          </a:prstGeom>
        </p:spPr>
      </p:pic>
      <p:pic>
        <p:nvPicPr>
          <p:cNvPr id="12" name="Picture 11">
            <a:extLst>
              <a:ext uri="{FF2B5EF4-FFF2-40B4-BE49-F238E27FC236}">
                <a16:creationId xmlns:a16="http://schemas.microsoft.com/office/drawing/2014/main" id="{745D5ED5-D189-164F-F332-C97774B211A7}"/>
              </a:ext>
            </a:extLst>
          </p:cNvPr>
          <p:cNvPicPr>
            <a:picLocks noChangeAspect="1"/>
          </p:cNvPicPr>
          <p:nvPr/>
        </p:nvPicPr>
        <p:blipFill>
          <a:blip r:embed="rId5"/>
          <a:stretch>
            <a:fillRect/>
          </a:stretch>
        </p:blipFill>
        <p:spPr>
          <a:xfrm>
            <a:off x="4148834" y="3309230"/>
            <a:ext cx="1657873" cy="1489683"/>
          </a:xfrm>
          <a:prstGeom prst="rect">
            <a:avLst/>
          </a:prstGeom>
        </p:spPr>
      </p:pic>
      <p:pic>
        <p:nvPicPr>
          <p:cNvPr id="14" name="Picture 13">
            <a:extLst>
              <a:ext uri="{FF2B5EF4-FFF2-40B4-BE49-F238E27FC236}">
                <a16:creationId xmlns:a16="http://schemas.microsoft.com/office/drawing/2014/main" id="{5AE12FF6-F409-377C-4135-8594BAA04677}"/>
              </a:ext>
            </a:extLst>
          </p:cNvPr>
          <p:cNvPicPr>
            <a:picLocks noChangeAspect="1"/>
          </p:cNvPicPr>
          <p:nvPr/>
        </p:nvPicPr>
        <p:blipFill>
          <a:blip r:embed="rId6"/>
          <a:stretch>
            <a:fillRect/>
          </a:stretch>
        </p:blipFill>
        <p:spPr>
          <a:xfrm>
            <a:off x="5901525" y="1618905"/>
            <a:ext cx="1702710" cy="1455223"/>
          </a:xfrm>
          <a:prstGeom prst="rect">
            <a:avLst/>
          </a:prstGeom>
        </p:spPr>
      </p:pic>
      <p:pic>
        <p:nvPicPr>
          <p:cNvPr id="16" name="Picture 15">
            <a:extLst>
              <a:ext uri="{FF2B5EF4-FFF2-40B4-BE49-F238E27FC236}">
                <a16:creationId xmlns:a16="http://schemas.microsoft.com/office/drawing/2014/main" id="{AE626227-7AD9-63F2-F819-6CAC9ADF6784}"/>
              </a:ext>
            </a:extLst>
          </p:cNvPr>
          <p:cNvPicPr>
            <a:picLocks noChangeAspect="1"/>
          </p:cNvPicPr>
          <p:nvPr/>
        </p:nvPicPr>
        <p:blipFill>
          <a:blip r:embed="rId7"/>
          <a:stretch>
            <a:fillRect/>
          </a:stretch>
        </p:blipFill>
        <p:spPr>
          <a:xfrm>
            <a:off x="5901526" y="3309230"/>
            <a:ext cx="1702710" cy="1503406"/>
          </a:xfrm>
          <a:prstGeom prst="rect">
            <a:avLst/>
          </a:prstGeom>
        </p:spPr>
      </p:pic>
      <p:pic>
        <p:nvPicPr>
          <p:cNvPr id="18" name="Picture 17">
            <a:extLst>
              <a:ext uri="{FF2B5EF4-FFF2-40B4-BE49-F238E27FC236}">
                <a16:creationId xmlns:a16="http://schemas.microsoft.com/office/drawing/2014/main" id="{7DD09A0A-825D-D766-699C-DDF396DE680B}"/>
              </a:ext>
            </a:extLst>
          </p:cNvPr>
          <p:cNvPicPr>
            <a:picLocks noChangeAspect="1"/>
          </p:cNvPicPr>
          <p:nvPr/>
        </p:nvPicPr>
        <p:blipFill>
          <a:blip r:embed="rId8"/>
          <a:stretch>
            <a:fillRect/>
          </a:stretch>
        </p:blipFill>
        <p:spPr>
          <a:xfrm>
            <a:off x="7699053" y="1618905"/>
            <a:ext cx="1717614" cy="1480701"/>
          </a:xfrm>
          <a:prstGeom prst="rect">
            <a:avLst/>
          </a:prstGeom>
        </p:spPr>
      </p:pic>
      <p:pic>
        <p:nvPicPr>
          <p:cNvPr id="20" name="Picture 19">
            <a:extLst>
              <a:ext uri="{FF2B5EF4-FFF2-40B4-BE49-F238E27FC236}">
                <a16:creationId xmlns:a16="http://schemas.microsoft.com/office/drawing/2014/main" id="{DFD85A7E-B8C8-6B88-A142-2E2750DBC4FB}"/>
              </a:ext>
            </a:extLst>
          </p:cNvPr>
          <p:cNvPicPr>
            <a:picLocks noChangeAspect="1"/>
          </p:cNvPicPr>
          <p:nvPr/>
        </p:nvPicPr>
        <p:blipFill>
          <a:blip r:embed="rId9"/>
          <a:stretch>
            <a:fillRect/>
          </a:stretch>
        </p:blipFill>
        <p:spPr>
          <a:xfrm>
            <a:off x="7699053" y="3322953"/>
            <a:ext cx="1649965" cy="1489683"/>
          </a:xfrm>
          <a:prstGeom prst="rect">
            <a:avLst/>
          </a:prstGeom>
        </p:spPr>
      </p:pic>
      <p:pic>
        <p:nvPicPr>
          <p:cNvPr id="22" name="Picture 21">
            <a:extLst>
              <a:ext uri="{FF2B5EF4-FFF2-40B4-BE49-F238E27FC236}">
                <a16:creationId xmlns:a16="http://schemas.microsoft.com/office/drawing/2014/main" id="{5574D0EE-0526-71D5-58A9-D187925FD3A0}"/>
              </a:ext>
            </a:extLst>
          </p:cNvPr>
          <p:cNvPicPr>
            <a:picLocks noChangeAspect="1"/>
          </p:cNvPicPr>
          <p:nvPr/>
        </p:nvPicPr>
        <p:blipFill rotWithShape="1">
          <a:blip r:embed="rId10"/>
          <a:srcRect t="4655"/>
          <a:stretch/>
        </p:blipFill>
        <p:spPr>
          <a:xfrm>
            <a:off x="1143406" y="4329793"/>
            <a:ext cx="2226162" cy="1246479"/>
          </a:xfrm>
          <a:prstGeom prst="rect">
            <a:avLst/>
          </a:prstGeom>
        </p:spPr>
      </p:pic>
    </p:spTree>
    <p:extLst>
      <p:ext uri="{BB962C8B-B14F-4D97-AF65-F5344CB8AC3E}">
        <p14:creationId xmlns:p14="http://schemas.microsoft.com/office/powerpoint/2010/main" val="27626221"/>
      </p:ext>
    </p:extLst>
  </p:cSld>
  <p:clrMapOvr>
    <a:masterClrMapping/>
  </p:clrMapOvr>
</p:sld>
</file>

<file path=ppt/theme/theme1.xml><?xml version="1.0" encoding="utf-8"?>
<a:theme xmlns:a="http://schemas.openxmlformats.org/drawingml/2006/main" name="Facet">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2183</TotalTime>
  <Words>830</Words>
  <Application>Microsoft Office PowerPoint</Application>
  <PresentationFormat>Widescreen</PresentationFormat>
  <Paragraphs>84</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Calibri</vt:lpstr>
      <vt:lpstr>sora</vt:lpstr>
      <vt:lpstr>Trebuchet MS</vt:lpstr>
      <vt:lpstr>Wingdings 3</vt:lpstr>
      <vt:lpstr>Facet</vt:lpstr>
      <vt:lpstr>PowerPoint Presentation</vt:lpstr>
      <vt:lpstr>Executive Summary</vt:lpstr>
      <vt:lpstr>Our Vision &amp; Values</vt:lpstr>
      <vt:lpstr>Why invest in Property over other assets?</vt:lpstr>
      <vt:lpstr>Company Profile &amp; Strategy</vt:lpstr>
      <vt:lpstr>Case Study: 12 Linwood Road, Market Rasen. LN8 3AN </vt:lpstr>
      <vt:lpstr>PowerPoint Presentation</vt:lpstr>
      <vt:lpstr>Investment Offering</vt:lpstr>
      <vt:lpstr>Investment Partners</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Whelan</dc:creator>
  <cp:lastModifiedBy>James Whelan</cp:lastModifiedBy>
  <cp:revision>2</cp:revision>
  <dcterms:created xsi:type="dcterms:W3CDTF">2024-11-20T16:36:23Z</dcterms:created>
  <dcterms:modified xsi:type="dcterms:W3CDTF">2026-01-03T17:17:32Z</dcterms:modified>
</cp:coreProperties>
</file>